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726" r:id="rId2"/>
    <p:sldId id="259" r:id="rId3"/>
    <p:sldId id="1140" r:id="rId4"/>
    <p:sldId id="1141" r:id="rId5"/>
    <p:sldId id="1142" r:id="rId6"/>
    <p:sldId id="755" r:id="rId7"/>
    <p:sldId id="762" r:id="rId8"/>
    <p:sldId id="1137" r:id="rId9"/>
    <p:sldId id="776" r:id="rId10"/>
    <p:sldId id="763" r:id="rId11"/>
    <p:sldId id="988" r:id="rId12"/>
    <p:sldId id="827" r:id="rId13"/>
    <p:sldId id="828" r:id="rId14"/>
    <p:sldId id="829" r:id="rId15"/>
    <p:sldId id="821" r:id="rId16"/>
    <p:sldId id="756" r:id="rId17"/>
    <p:sldId id="758" r:id="rId18"/>
    <p:sldId id="832" r:id="rId19"/>
    <p:sldId id="833" r:id="rId20"/>
    <p:sldId id="834" r:id="rId21"/>
    <p:sldId id="761" r:id="rId22"/>
    <p:sldId id="759" r:id="rId23"/>
    <p:sldId id="760" r:id="rId24"/>
    <p:sldId id="816" r:id="rId25"/>
    <p:sldId id="986" r:id="rId26"/>
    <p:sldId id="765" r:id="rId27"/>
    <p:sldId id="820" r:id="rId28"/>
    <p:sldId id="764" r:id="rId29"/>
    <p:sldId id="1838" r:id="rId30"/>
    <p:sldId id="1160" r:id="rId31"/>
    <p:sldId id="1689" r:id="rId32"/>
    <p:sldId id="1581" r:id="rId33"/>
    <p:sldId id="1582" r:id="rId34"/>
    <p:sldId id="1583" r:id="rId35"/>
    <p:sldId id="1826" r:id="rId36"/>
    <p:sldId id="2020" r:id="rId37"/>
    <p:sldId id="2021" r:id="rId38"/>
    <p:sldId id="260" r:id="rId39"/>
    <p:sldId id="261" r:id="rId40"/>
    <p:sldId id="1828" r:id="rId41"/>
    <p:sldId id="1823" r:id="rId42"/>
    <p:sldId id="1138" r:id="rId43"/>
    <p:sldId id="1688" r:id="rId44"/>
    <p:sldId id="2022" r:id="rId45"/>
    <p:sldId id="1632" r:id="rId46"/>
    <p:sldId id="1633" r:id="rId47"/>
    <p:sldId id="183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5" d="100"/>
          <a:sy n="65" d="100"/>
        </p:scale>
        <p:origin x="1028" y="44"/>
      </p:cViewPr>
      <p:guideLst/>
    </p:cSldViewPr>
  </p:slideViewPr>
  <p:notesTextViewPr>
    <p:cViewPr>
      <p:scale>
        <a:sx n="1" d="1"/>
        <a:sy n="1" d="1"/>
      </p:scale>
      <p:origin x="0" y="0"/>
    </p:cViewPr>
  </p:notesTextViewPr>
  <p:sorterViewPr>
    <p:cViewPr varScale="1">
      <p:scale>
        <a:sx n="100" d="100"/>
        <a:sy n="100" d="100"/>
      </p:scale>
      <p:origin x="0" y="-193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pt-BR" dirty="0"/>
          </a:p>
        </p:txBody>
      </p:sp>
      <p:sp>
        <p:nvSpPr>
          <p:cNvPr id="4" name="Slide Number Placeholder 3"/>
          <p:cNvSpPr>
            <a:spLocks noGrp="1"/>
          </p:cNvSpPr>
          <p:nvPr>
            <p:ph type="sldNum" sz="quarter" idx="5"/>
          </p:nvPr>
        </p:nvSpPr>
        <p:spPr/>
        <p:txBody>
          <a:bodyPr/>
          <a:lstStyle/>
          <a:p>
            <a:fld id="{DFE30F7E-BA06-894A-92B9-C78D43416C5A}" type="slidenum">
              <a:rPr lang="pt-BR" smtClean="0"/>
              <a:t>30</a:t>
            </a:fld>
            <a:endParaRPr lang="pt-BR"/>
          </a:p>
        </p:txBody>
      </p:sp>
    </p:spTree>
    <p:extLst>
      <p:ext uri="{BB962C8B-B14F-4D97-AF65-F5344CB8AC3E}">
        <p14:creationId xmlns:p14="http://schemas.microsoft.com/office/powerpoint/2010/main" val="386631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GEOG260/ID260, Spring 2001</a:t>
            </a:r>
          </a:p>
        </p:txBody>
      </p:sp>
      <p:sp>
        <p:nvSpPr>
          <p:cNvPr id="6147" name="Rectangle 6"/>
          <p:cNvSpPr>
            <a:spLocks noGrp="1" noChangeArrowheads="1"/>
          </p:cNvSpPr>
          <p:nvPr>
            <p:ph type="ftr" sz="quarter" idx="4"/>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rpontius@clarku.edu</a:t>
            </a:r>
          </a:p>
        </p:txBody>
      </p:sp>
      <p:sp>
        <p:nvSpPr>
          <p:cNvPr id="614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E78DDB3-0D04-406E-899D-DA7E8036F9D4}" type="slidenum">
              <a:rPr lang="en-US" altLang="en-US" sz="1200" smtClean="0"/>
              <a:pPr/>
              <a:t>45</a:t>
            </a:fld>
            <a:endParaRPr lang="en-US" altLang="en-US" sz="1200"/>
          </a:p>
        </p:txBody>
      </p:sp>
      <p:sp>
        <p:nvSpPr>
          <p:cNvPr id="6149" name="Rectangle 2"/>
          <p:cNvSpPr>
            <a:spLocks noGrp="1" noRot="1" noChangeAspect="1" noChangeArrowheads="1" noTextEdit="1"/>
          </p:cNvSpPr>
          <p:nvPr>
            <p:ph type="sldImg"/>
          </p:nvPr>
        </p:nvSpPr>
        <p:spPr>
          <a:xfrm>
            <a:off x="382588" y="685800"/>
            <a:ext cx="6096000" cy="3429000"/>
          </a:xfrm>
          <a:ln/>
        </p:spPr>
      </p:sp>
      <p:sp>
        <p:nvSpPr>
          <p:cNvPr id="6150" name="Rectangle 3"/>
          <p:cNvSpPr>
            <a:spLocks noGrp="1" noChangeArrowheads="1"/>
          </p:cNvSpPr>
          <p:nvPr>
            <p:ph type="body" idx="1"/>
          </p:nvPr>
        </p:nvSpPr>
        <p:spPr>
          <a:xfrm>
            <a:off x="685800" y="4343400"/>
            <a:ext cx="5486400" cy="4114800"/>
          </a:xfrm>
          <a:noFill/>
        </p:spPr>
        <p:txBody>
          <a:bodyPr/>
          <a:lstStyle/>
          <a:p>
            <a:r>
              <a:rPr lang="en-US" altLang="en-US"/>
              <a:t>Solution requires addressing all emissions areas, but CI comparative advantage is forest conservation, and also some energy policy.</a:t>
            </a:r>
          </a:p>
          <a:p>
            <a:endParaRPr lang="en-US" altLang="en-US"/>
          </a:p>
          <a:p>
            <a:r>
              <a:rPr lang="en-US" altLang="en-US" i="1"/>
              <a:t>Background:</a:t>
            </a:r>
          </a:p>
          <a:p>
            <a:r>
              <a:rPr lang="en-US" altLang="en-US" i="1"/>
              <a:t>Global program of biological sequestration</a:t>
            </a:r>
            <a:r>
              <a:rPr lang="en-US" altLang="en-US"/>
              <a:t> – one-third of a trillion tons of CO2 could be sequestered (absorbed and stored) by 2050 by restoring degraded and fragmented natural ecosystems, by protecting threatened wilderness areas and intact natural ecosystems from being destroyed, and adopting best practices in the agriculture and forest products sectors.  These are vital and necessary actions to help achieve atmospheric stabilization of low GHG concentration targets (≤450 ppm) consistent with minimizing impacts on biodiversity.  Having standing forests, grasslands, mangroves, peat lands and wetlands eligible for carbon trading also opens up literally tens of billions of dollars for conservation in countries where CI works.  If not strictly mission-critical, forest sequestration is at least so important to CI’s mission that it deserves to be ranked as a near equal to mission-critical outcomes.</a:t>
            </a:r>
          </a:p>
          <a:p>
            <a:endParaRPr lang="en-US" altLang="en-US"/>
          </a:p>
        </p:txBody>
      </p:sp>
    </p:spTree>
    <p:extLst>
      <p:ext uri="{BB962C8B-B14F-4D97-AF65-F5344CB8AC3E}">
        <p14:creationId xmlns:p14="http://schemas.microsoft.com/office/powerpoint/2010/main" val="23885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GEOG260/ID260, Spring 2001</a:t>
            </a:r>
          </a:p>
        </p:txBody>
      </p:sp>
      <p:sp>
        <p:nvSpPr>
          <p:cNvPr id="8195" name="Rectangle 6"/>
          <p:cNvSpPr>
            <a:spLocks noGrp="1" noChangeArrowheads="1"/>
          </p:cNvSpPr>
          <p:nvPr>
            <p:ph type="ftr" sz="quarter" idx="4"/>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rpontius@clarku.edu</a:t>
            </a:r>
          </a:p>
        </p:txBody>
      </p:sp>
      <p:sp>
        <p:nvSpPr>
          <p:cNvPr id="819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578761-92DB-4796-A2A8-D4100E350BE4}" type="slidenum">
              <a:rPr lang="en-US" altLang="en-US" sz="1200" smtClean="0"/>
              <a:pPr/>
              <a:t>46</a:t>
            </a:fld>
            <a:endParaRPr lang="en-US" altLang="en-US" sz="1200"/>
          </a:p>
        </p:txBody>
      </p:sp>
      <p:sp>
        <p:nvSpPr>
          <p:cNvPr id="8197" name="Rectangle 2"/>
          <p:cNvSpPr>
            <a:spLocks noGrp="1" noRot="1" noChangeAspect="1" noChangeArrowheads="1" noTextEdit="1"/>
          </p:cNvSpPr>
          <p:nvPr>
            <p:ph type="sldImg"/>
          </p:nvPr>
        </p:nvSpPr>
        <p:spPr>
          <a:ln/>
        </p:spPr>
      </p:sp>
      <p:sp>
        <p:nvSpPr>
          <p:cNvPr id="8198" name="Rectangle 3"/>
          <p:cNvSpPr>
            <a:spLocks noGrp="1" noChangeArrowheads="1"/>
          </p:cNvSpPr>
          <p:nvPr>
            <p:ph type="body" idx="1"/>
          </p:nvPr>
        </p:nvSpPr>
        <p:spPr>
          <a:xfrm>
            <a:off x="685800" y="4343400"/>
            <a:ext cx="5486400" cy="4114800"/>
          </a:xfrm>
          <a:noFill/>
        </p:spPr>
        <p:txBody>
          <a:bodyPr/>
          <a:lstStyle/>
          <a:p>
            <a:r>
              <a:rPr lang="en-US" altLang="en-US"/>
              <a:t>(</a:t>
            </a:r>
          </a:p>
        </p:txBody>
      </p:sp>
    </p:spTree>
    <p:extLst>
      <p:ext uri="{BB962C8B-B14F-4D97-AF65-F5344CB8AC3E}">
        <p14:creationId xmlns:p14="http://schemas.microsoft.com/office/powerpoint/2010/main" val="2669759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981200"/>
            <a:ext cx="5080000" cy="4114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fld id="{BDF90AF7-7457-46F2-A4F3-6B8925EBA13B}" type="datetime1">
              <a:rPr lang="en-US" altLang="en-US" smtClean="0"/>
              <a:t>8/28/2023</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37410A5-CE99-4723-B4DD-9FFC0B8D1385}" type="slidenum">
              <a:rPr lang="en-US" altLang="en-US"/>
              <a:pPr>
                <a:defRPr/>
              </a:pPr>
              <a:t>‹#›</a:t>
            </a:fld>
            <a:endParaRPr lang="en-US" altLang="en-US"/>
          </a:p>
        </p:txBody>
      </p:sp>
    </p:spTree>
    <p:extLst>
      <p:ext uri="{BB962C8B-B14F-4D97-AF65-F5344CB8AC3E}">
        <p14:creationId xmlns:p14="http://schemas.microsoft.com/office/powerpoint/2010/main" val="415504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theguardian.com/environment/2023/jan/18/revealed-forest-carbon-offsets-biggest-provider-worthless-verra-aoe" TargetMode="External"/><Relationship Id="rId3" Type="http://schemas.openxmlformats.org/officeDocument/2006/relationships/hyperlink" Target="https://clarknow.clarku.edu/2020/08/20/clark-labs-forecasts-how-land-use-will-change-across-the-globe-by-2050/" TargetMode="External"/><Relationship Id="rId7" Type="http://schemas.openxmlformats.org/officeDocument/2006/relationships/hyperlink" Target="https://www.greenbiz.com/article/are-carbon-offsets-joke-response-comedian-john-oliver" TargetMode="External"/><Relationship Id="rId2" Type="http://schemas.openxmlformats.org/officeDocument/2006/relationships/hyperlink" Target="http://www.colourblindawareness.org/" TargetMode="External"/><Relationship Id="rId1" Type="http://schemas.openxmlformats.org/officeDocument/2006/relationships/slideLayout" Target="../slideLayouts/slideLayout2.xml"/><Relationship Id="rId6" Type="http://schemas.openxmlformats.org/officeDocument/2006/relationships/hyperlink" Target="https://www.youtube.com/watch?v=6p8zAbFKpW0" TargetMode="External"/><Relationship Id="rId5" Type="http://schemas.openxmlformats.org/officeDocument/2006/relationships/hyperlink" Target="https://help.newenglandlandscapes.org/" TargetMode="External"/><Relationship Id="rId4" Type="http://schemas.openxmlformats.org/officeDocument/2006/relationships/hyperlink" Target="https://www2.clarku.edu/faculty/rpontius/videos.html" TargetMode="External"/><Relationship Id="rId9" Type="http://schemas.openxmlformats.org/officeDocument/2006/relationships/hyperlink" Target="https://www.sylvera.com/blog/guardian-offsets-respons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clarku.edu/offices/its/a-z-service-catalog/vlabs/" TargetMode="External"/><Relationship Id="rId2" Type="http://schemas.openxmlformats.org/officeDocument/2006/relationships/hyperlink" Target="https://nam10.safelinks.protection.outlook.com/?url=https%3A%2F%2Fforums.clarklabs.org%2Fhc%2Fen-us&amp;data=04%7C01%7Crpontius%40clarku.edu%7C80c693e862ca45a74bdf08d9664e5c04%7Cb5b2263d68aa453eb972aa1421410f80%7C0%7C0%7C637653309020731140%7CUnknown%7CTWFpbGZsb3d8eyJWIjoiMC4wLjAwMDAiLCJQIjoiV2luMzIiLCJBTiI6Ik1haWwiLCJXVCI6Mn0%3D%7C1000&amp;sdata=QEopHynkneFFRKwePnPrvPCUVlknHYGEv%2FmIFjeUqn8%3D&amp;reserved=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larknow.clarku.edu/2020/08/20/clark-labs-forecasts-how-land-use-will-change-across-the-globe-by-205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dpi.com/2073-445X/12/7/1471" TargetMode="External"/><Relationship Id="rId2" Type="http://schemas.openxmlformats.org/officeDocument/2006/relationships/hyperlink" Target="https://www.mdpi.com/2220-9964/10/10/686" TargetMode="External"/><Relationship Id="rId1" Type="http://schemas.openxmlformats.org/officeDocument/2006/relationships/slideLayout" Target="../slideLayouts/slideLayout2.xml"/><Relationship Id="rId6" Type="http://schemas.openxmlformats.org/officeDocument/2006/relationships/hyperlink" Target="https://www.nisc.coop/" TargetMode="External"/><Relationship Id="rId5" Type="http://schemas.openxmlformats.org/officeDocument/2006/relationships/hyperlink" Target="https://en.wikipedia.org/wiki/GeoMod" TargetMode="External"/><Relationship Id="rId4" Type="http://schemas.openxmlformats.org/officeDocument/2006/relationships/hyperlink" Target="https://www2.clarku.edu/faculty/rpontius/video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larknow.clarku.edu/2021/05/04/geography-students-present-research-earn-awards-at-national-conferen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arknow.clarku.edu/2021/05/04/geography-students-present-research-earn-awards-at-national-confere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paudel@clarku.edu" TargetMode="External"/><Relationship Id="rId2" Type="http://schemas.openxmlformats.org/officeDocument/2006/relationships/hyperlink" Target="mailto:rpontius@clarku.edu" TargetMode="External"/><Relationship Id="rId1" Type="http://schemas.openxmlformats.org/officeDocument/2006/relationships/slideLayout" Target="../slideLayouts/slideLayout2.xml"/><Relationship Id="rId4" Type="http://schemas.openxmlformats.org/officeDocument/2006/relationships/hyperlink" Target="mailto:mballes@clarku.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arknow.clarku.edu/2021/05/04/geography-students-present-research-earn-awards-at-national-confer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aag.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dpi.com/2220-9964/10/10/686"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mdpi.com/2073-445X/12/7/147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larknow.clarku.edu/2019/07/11/sarah-philbrick-15-shows-clark-students-the-world-of-public-policy-researc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onservation.org/blog/these-7-maps-shed-light-on-most-crucial-areas-of-amazon-rainforest" TargetMode="External"/><Relationship Id="rId2" Type="http://schemas.openxmlformats.org/officeDocument/2006/relationships/hyperlink" Target="https://www.conservation.org/experts-list/max-wrigh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terrabrasilis.dpi.inpe.br/en/home-page/"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nn.com/2019/08/25/americas/amazon-fire-efforts-damage/index.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nn.com/2019/08/25/americas/amazon-fire-efforts-damage/index.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nn.com/2020/08/19/americas/brazil-amazon-fires-bolsonaro-intl/index.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cnn.com/2022/10/30/americas/brazil-election-lula-da-silva-wins-intl/index.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mapbiomas.org/en?cama_set_language=e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hyperlink" Target="https://www.clarku.edu/departments/entrepreneurship-and-innovation/2022/02/07/diversity-and-culture-through-art-and-clothing-lara-jordan-founder-of-squidink/"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olourblindawareness.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mailto:rpontius@clarku.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55000" lnSpcReduction="20000"/>
          </a:bodyPr>
          <a:lstStyle/>
          <a:p>
            <a:pPr marL="0" indent="0">
              <a:buNone/>
            </a:pPr>
            <a:r>
              <a:rPr lang="en-US" dirty="0"/>
              <a:t>Today</a:t>
            </a:r>
          </a:p>
          <a:p>
            <a:pPr marL="457200" lvl="1" indent="0">
              <a:buNone/>
            </a:pPr>
            <a:r>
              <a:rPr lang="en-US" dirty="0"/>
              <a:t>Introductions, logistics, examples, and aspirations</a:t>
            </a:r>
            <a:endParaRPr lang="en-US" sz="1600" dirty="0"/>
          </a:p>
          <a:p>
            <a:pPr marL="457200" lvl="1" indent="0">
              <a:buNone/>
            </a:pPr>
            <a:r>
              <a:rPr lang="en-US" dirty="0"/>
              <a:t>Discuss reasons for this course and why we simulate land change</a:t>
            </a:r>
          </a:p>
          <a:p>
            <a:pPr marL="457200" lvl="1" indent="0">
              <a:buNone/>
            </a:pPr>
            <a:r>
              <a:rPr lang="en-US" dirty="0"/>
              <a:t>Before Next Class</a:t>
            </a:r>
          </a:p>
          <a:p>
            <a:pPr marL="914400" lvl="2" indent="0">
              <a:buNone/>
            </a:pPr>
            <a:r>
              <a:rPr lang="en-US" sz="2200" dirty="0"/>
              <a:t>Gain access to </a:t>
            </a:r>
            <a:r>
              <a:rPr lang="en-US" sz="2200" dirty="0" err="1"/>
              <a:t>TerrSet</a:t>
            </a:r>
            <a:endParaRPr lang="en-US" sz="2200" dirty="0"/>
          </a:p>
          <a:p>
            <a:pPr marL="914400" lvl="2" indent="0">
              <a:buNone/>
            </a:pPr>
            <a:r>
              <a:rPr lang="en-US" sz="2200" dirty="0"/>
              <a:t>See the various forms of colorblindness at </a:t>
            </a:r>
            <a:r>
              <a:rPr lang="en-US" sz="2200" u="sng" dirty="0">
                <a:hlinkClick r:id="rId2"/>
              </a:rPr>
              <a:t>http://www.colourblindawareness.org/</a:t>
            </a:r>
            <a:r>
              <a:rPr lang="en-US" sz="2200" dirty="0"/>
              <a:t> </a:t>
            </a:r>
          </a:p>
          <a:p>
            <a:pPr marL="914400" lvl="2" indent="0">
              <a:buNone/>
            </a:pPr>
            <a:r>
              <a:rPr lang="en-US" sz="2200" dirty="0"/>
              <a:t>Read story at </a:t>
            </a:r>
            <a:r>
              <a:rPr lang="en-US" sz="2200" dirty="0">
                <a:hlinkClick r:id="rId3"/>
              </a:rPr>
              <a:t>https://clarknow.clarku.edu/2020/08/20/clark-labs-forecasts-how-land-use-will-change-across-the-globe-by-2050/</a:t>
            </a:r>
            <a:r>
              <a:rPr lang="en-US" sz="2200" dirty="0"/>
              <a:t> </a:t>
            </a:r>
          </a:p>
          <a:p>
            <a:pPr marL="914400" lvl="2" indent="0">
              <a:buNone/>
            </a:pPr>
            <a:r>
              <a:rPr lang="en-US" sz="2200" dirty="0"/>
              <a:t>Watch </a:t>
            </a:r>
            <a:r>
              <a:rPr lang="en-US" sz="2200" b="1" dirty="0"/>
              <a:t>Learn why to use Misses, Hits, and False Alarms to indicate diagnostic ability</a:t>
            </a:r>
            <a:r>
              <a:rPr lang="en-US" sz="2200" dirty="0"/>
              <a:t> at </a:t>
            </a:r>
            <a:r>
              <a:rPr lang="en-US" sz="2200" dirty="0">
                <a:hlinkClick r:id="rId4"/>
              </a:rPr>
              <a:t>https://www2.clarku.edu/faculty/rpontius/videos.html</a:t>
            </a:r>
            <a:endParaRPr lang="en-US" sz="2200" dirty="0"/>
          </a:p>
          <a:p>
            <a:pPr marL="0" indent="0">
              <a:buNone/>
            </a:pPr>
            <a:r>
              <a:rPr lang="en-US" sz="2200" dirty="0"/>
              <a:t>	Watch video at </a:t>
            </a:r>
            <a:r>
              <a:rPr lang="en-US" sz="2200" dirty="0">
                <a:hlinkClick r:id="rId5"/>
              </a:rPr>
              <a:t>https://help.newenglandlandscapes.org</a:t>
            </a:r>
            <a:endParaRPr lang="en-US" sz="2200" dirty="0"/>
          </a:p>
          <a:p>
            <a:pPr marL="0" indent="0">
              <a:buNone/>
            </a:pPr>
            <a:r>
              <a:rPr lang="en-US" sz="2200" dirty="0"/>
              <a:t>	See </a:t>
            </a:r>
            <a:r>
              <a:rPr lang="en-US" sz="2200" dirty="0">
                <a:hlinkClick r:id="rId6"/>
              </a:rPr>
              <a:t>https://www.youtube.com/watch?v=6p8zAbFKpW0</a:t>
            </a:r>
            <a:r>
              <a:rPr lang="en-US" sz="2200" dirty="0"/>
              <a:t> and </a:t>
            </a:r>
            <a:r>
              <a:rPr lang="en-US" sz="2200" dirty="0">
                <a:hlinkClick r:id="rId7"/>
              </a:rPr>
              <a:t>https://www.greenbiz.com/article/are-carbon-offsets-joke-response-comedian-john-oliver</a:t>
            </a:r>
            <a:endParaRPr lang="en-US" sz="2200" dirty="0"/>
          </a:p>
          <a:p>
            <a:pPr marL="0" indent="0">
              <a:buNone/>
            </a:pPr>
            <a:r>
              <a:rPr lang="en-US" dirty="0"/>
              <a:t>August 30</a:t>
            </a:r>
          </a:p>
          <a:p>
            <a:pPr marL="457200" lvl="1" indent="0">
              <a:buNone/>
            </a:pPr>
            <a:r>
              <a:rPr lang="en-US" dirty="0"/>
              <a:t>Philosophy of Modeling</a:t>
            </a:r>
          </a:p>
          <a:p>
            <a:pPr marL="457200" lvl="1" indent="0">
              <a:buNone/>
            </a:pPr>
            <a:r>
              <a:rPr lang="en-US" dirty="0"/>
              <a:t>Receive instructions for Assignment 1</a:t>
            </a:r>
          </a:p>
          <a:p>
            <a:pPr marL="0" indent="0">
              <a:buNone/>
            </a:pPr>
            <a:r>
              <a:rPr lang="en-US" sz="2200" dirty="0"/>
              <a:t>	See </a:t>
            </a:r>
            <a:r>
              <a:rPr lang="en-US" sz="2200" u="sng" dirty="0">
                <a:hlinkClick r:id="rId8"/>
              </a:rPr>
              <a:t>https://www.theguardian.com/environment/2023/jan/18/revealed-forest-carbon-offsets-biggest-provider-worthless-verra-aoe</a:t>
            </a:r>
            <a:endParaRPr lang="en-US" sz="2200" dirty="0"/>
          </a:p>
          <a:p>
            <a:pPr marL="914400" lvl="2" indent="0">
              <a:buNone/>
            </a:pPr>
            <a:r>
              <a:rPr lang="en-US" sz="2200" dirty="0"/>
              <a:t>and a response at </a:t>
            </a:r>
            <a:r>
              <a:rPr lang="en-US" sz="2200" u="sng" dirty="0">
                <a:hlinkClick r:id="rId9"/>
              </a:rPr>
              <a:t>https://www.sylvera.com/blog/guardian-offsets-response</a:t>
            </a:r>
            <a:endParaRPr lang="en-US" dirty="0"/>
          </a:p>
          <a:p>
            <a:pPr marL="0" indent="0">
              <a:buNone/>
            </a:pPr>
            <a:r>
              <a:rPr lang="en-US" dirty="0"/>
              <a:t>September 4</a:t>
            </a:r>
          </a:p>
          <a:p>
            <a:pPr marL="457200" lvl="1" indent="0">
              <a:buNone/>
            </a:pPr>
            <a:r>
              <a:rPr lang="en-US" dirty="0"/>
              <a:t>No Class</a:t>
            </a:r>
          </a:p>
          <a:p>
            <a:pPr marL="0" indent="0">
              <a:buNone/>
            </a:pPr>
            <a:r>
              <a:rPr lang="en-US" dirty="0"/>
              <a:t>September 6 Deadline for Add/Drop</a:t>
            </a:r>
          </a:p>
          <a:p>
            <a:pPr marL="457200" lvl="1" indent="0">
              <a:buNone/>
            </a:pPr>
            <a:r>
              <a:rPr lang="en-US" dirty="0"/>
              <a:t>Discuss Assignment 1</a:t>
            </a:r>
          </a:p>
          <a:p>
            <a:pPr marL="0" indent="0">
              <a:buNone/>
            </a:pPr>
            <a:r>
              <a:rPr lang="en-US" dirty="0"/>
              <a:t>September 11</a:t>
            </a:r>
          </a:p>
          <a:p>
            <a:pPr marL="457200" lvl="1" indent="0">
              <a:buNone/>
            </a:pPr>
            <a:r>
              <a:rPr lang="en-US" dirty="0"/>
              <a:t>Introduction to Geomod</a:t>
            </a:r>
          </a:p>
          <a:p>
            <a:pPr marL="0" indent="0">
              <a:buNone/>
            </a:pPr>
            <a:r>
              <a:rPr lang="en-US" dirty="0"/>
              <a:t>September 13</a:t>
            </a:r>
          </a:p>
          <a:p>
            <a:pPr marL="457200" lvl="1" indent="0">
              <a:buNone/>
            </a:pPr>
            <a:r>
              <a:rPr lang="en-US" dirty="0"/>
              <a:t>Geomod land change allocation model in </a:t>
            </a:r>
            <a:r>
              <a:rPr lang="en-US" dirty="0" err="1"/>
              <a:t>TerrSet</a:t>
            </a:r>
            <a:endParaRPr lang="en-US" dirty="0"/>
          </a:p>
          <a:p>
            <a:pPr marL="457200" lvl="1" indent="0">
              <a:buNone/>
            </a:pPr>
            <a:r>
              <a:rPr lang="en-US" dirty="0"/>
              <a:t>Assignment 1 is due at 4pm via Moodle</a:t>
            </a:r>
          </a:p>
          <a:p>
            <a:pPr marL="0" indent="0">
              <a:buNone/>
            </a:pPr>
            <a:r>
              <a:rPr lang="en-US" dirty="0"/>
              <a:t>September 15 Deadline to declare Pass/Fail Grade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a:xfrm>
            <a:off x="0" y="1289785"/>
            <a:ext cx="12192000" cy="4887178"/>
          </a:xfrm>
        </p:spPr>
        <p:txBody>
          <a:bodyPr>
            <a:normAutofit lnSpcReduction="10000"/>
          </a:bodyPr>
          <a:lstStyle/>
          <a:p>
            <a:pPr marL="0" indent="0">
              <a:buNone/>
            </a:pPr>
            <a:r>
              <a:rPr lang="en-US" dirty="0"/>
              <a:t>We will use Excel, TerrSet GIS software, and perhaps free software such as R. </a:t>
            </a:r>
            <a:r>
              <a:rPr lang="en-US" dirty="0" err="1"/>
              <a:t>TerrSet</a:t>
            </a:r>
            <a:r>
              <a:rPr lang="en-US" dirty="0"/>
              <a:t> is available in Clark University labs, such as the Academic Commons in Goddard Library. Ownership of your own computer is not required for this course, but if you have your own computer then the professor recommends you use it. </a:t>
            </a:r>
            <a:r>
              <a:rPr lang="en-US" dirty="0" err="1"/>
              <a:t>TerrSet</a:t>
            </a:r>
            <a:r>
              <a:rPr lang="en-US" dirty="0"/>
              <a:t> is designed to work on PCs. TerrSet can work on Macs depending on how the Mac is set up. If you need help with your Mac, then ask our Teaching Assistant Sushil Paudel.</a:t>
            </a:r>
          </a:p>
          <a:p>
            <a:pPr marL="0" indent="0">
              <a:buNone/>
            </a:pPr>
            <a:r>
              <a:rPr lang="en-US" dirty="0"/>
              <a:t>Clark Labs Support Center answers technical questions concerning </a:t>
            </a:r>
            <a:r>
              <a:rPr lang="en-US" dirty="0" err="1"/>
              <a:t>TerrSet</a:t>
            </a:r>
            <a:r>
              <a:rPr lang="en-US" dirty="0"/>
              <a:t> via </a:t>
            </a:r>
            <a:r>
              <a:rPr lang="en-US" u="sng" dirty="0">
                <a:hlinkClick r:id="rId2"/>
              </a:rPr>
              <a:t>https://forums.clarklabs.org/hc/en-us</a:t>
            </a:r>
            <a:endParaRPr lang="en-US" dirty="0"/>
          </a:p>
          <a:p>
            <a:pPr marL="0" indent="0">
              <a:buNone/>
            </a:pPr>
            <a:r>
              <a:rPr lang="en-US" dirty="0"/>
              <a:t>For instructions on how to access </a:t>
            </a:r>
            <a:r>
              <a:rPr lang="en-US" dirty="0" err="1"/>
              <a:t>TerrSet</a:t>
            </a:r>
            <a:r>
              <a:rPr lang="en-US" dirty="0"/>
              <a:t> online via Clark University resources, see </a:t>
            </a:r>
            <a:r>
              <a:rPr lang="en-US" dirty="0">
                <a:hlinkClick r:id="rId3"/>
              </a:rPr>
              <a:t>https://www.clarku.edu/offices/its/a-z-service-catalog/vlabs/</a:t>
            </a:r>
            <a:r>
              <a:rPr lang="en-US" dirty="0"/>
              <a:t> </a:t>
            </a:r>
            <a:r>
              <a:rPr lang="en-US" dirty="0" err="1"/>
              <a:t>Vlabs</a:t>
            </a:r>
            <a:r>
              <a:rPr lang="en-US" dirty="0"/>
              <a:t> looks like a normal desktop environment, but any files saved to the </a:t>
            </a:r>
            <a:r>
              <a:rPr lang="en-US" dirty="0" err="1"/>
              <a:t>TerrSet</a:t>
            </a:r>
            <a:r>
              <a:rPr lang="en-US" dirty="0"/>
              <a:t> environment will be deleted when you exit </a:t>
            </a:r>
            <a:r>
              <a:rPr lang="en-US" dirty="0" err="1"/>
              <a:t>Vlabs</a:t>
            </a:r>
            <a:r>
              <a:rPr lang="en-US" dirty="0"/>
              <a:t>.</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336926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r>
              <a:rPr lang="en-US" dirty="0"/>
              <a:t>Your status as a Clark student entitles you to a one-year </a:t>
            </a:r>
            <a:r>
              <a:rPr lang="en-US" dirty="0" err="1"/>
              <a:t>TerrSet</a:t>
            </a:r>
            <a:r>
              <a:rPr lang="en-US" dirty="0"/>
              <a:t> Student Starter license at no cost</a:t>
            </a:r>
          </a:p>
        </p:txBody>
      </p:sp>
      <p:sp>
        <p:nvSpPr>
          <p:cNvPr id="3" name="Content Placeholder 2"/>
          <p:cNvSpPr>
            <a:spLocks noGrp="1"/>
          </p:cNvSpPr>
          <p:nvPr>
            <p:ph idx="1"/>
          </p:nvPr>
        </p:nvSpPr>
        <p:spPr>
          <a:xfrm>
            <a:off x="0" y="1690688"/>
            <a:ext cx="12192000" cy="4486275"/>
          </a:xfrm>
        </p:spPr>
        <p:txBody>
          <a:bodyPr>
            <a:noAutofit/>
          </a:bodyPr>
          <a:lstStyle/>
          <a:p>
            <a:pPr marL="0" indent="0">
              <a:buNone/>
            </a:pPr>
            <a:r>
              <a:rPr lang="en-US" dirty="0"/>
              <a:t>It may take up to 48 hours to complete your order. </a:t>
            </a:r>
          </a:p>
          <a:p>
            <a:pPr marL="0" indent="0">
              <a:buNone/>
            </a:pPr>
            <a:r>
              <a:rPr lang="en-US" dirty="0"/>
              <a:t>If you had a student starter license that has expired, then you can buy a one-year student starter license for $49 or a permanent student license for $99. Price is higher for non-students.</a:t>
            </a:r>
          </a:p>
          <a:p>
            <a:pPr marL="0" indent="0">
              <a:buNone/>
            </a:pPr>
            <a:r>
              <a:rPr lang="en-US" dirty="0"/>
              <a:t>If anyone wants a free license for this semester, then raise your hand, which will prompt Pontius to send the list of students to Clark Labs.</a:t>
            </a:r>
          </a:p>
        </p:txBody>
      </p:sp>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135736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399"/>
          </a:xfrm>
        </p:spPr>
        <p:txBody>
          <a:bodyPr>
            <a:normAutofit fontScale="90000"/>
          </a:bodyPr>
          <a:lstStyle/>
          <a:p>
            <a:r>
              <a:rPr lang="en-US" dirty="0" err="1"/>
              <a:t>TerrSet</a:t>
            </a:r>
            <a:r>
              <a:rPr lang="en-US" dirty="0"/>
              <a:t> 2020</a:t>
            </a:r>
          </a:p>
        </p:txBody>
      </p:sp>
      <p:pic>
        <p:nvPicPr>
          <p:cNvPr id="5" name="Content Placeholder 4"/>
          <p:cNvPicPr>
            <a:picLocks noGrp="1" noChangeAspect="1"/>
          </p:cNvPicPr>
          <p:nvPr>
            <p:ph idx="1"/>
          </p:nvPr>
        </p:nvPicPr>
        <p:blipFill>
          <a:blip r:embed="rId2"/>
          <a:stretch>
            <a:fillRect/>
          </a:stretch>
        </p:blipFill>
        <p:spPr>
          <a:xfrm>
            <a:off x="787400" y="885825"/>
            <a:ext cx="10617200" cy="597217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2748135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399"/>
          </a:xfrm>
        </p:spPr>
        <p:txBody>
          <a:bodyPr>
            <a:normAutofit fontScale="90000"/>
          </a:bodyPr>
          <a:lstStyle/>
          <a:p>
            <a:r>
              <a:rPr lang="en-US" dirty="0" err="1"/>
              <a:t>TerrSet</a:t>
            </a:r>
            <a:r>
              <a:rPr lang="en-US" dirty="0"/>
              <a:t> 2020</a:t>
            </a:r>
          </a:p>
        </p:txBody>
      </p:sp>
      <p:pic>
        <p:nvPicPr>
          <p:cNvPr id="5" name="Content Placeholder 4"/>
          <p:cNvPicPr>
            <a:picLocks noGrp="1" noChangeAspect="1"/>
          </p:cNvPicPr>
          <p:nvPr>
            <p:ph idx="1"/>
          </p:nvPr>
        </p:nvPicPr>
        <p:blipFill>
          <a:blip r:embed="rId2"/>
          <a:stretch>
            <a:fillRect/>
          </a:stretch>
        </p:blipFill>
        <p:spPr>
          <a:xfrm>
            <a:off x="787400" y="885825"/>
            <a:ext cx="10617200" cy="597217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3913154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0399"/>
          </a:xfrm>
        </p:spPr>
        <p:txBody>
          <a:bodyPr>
            <a:normAutofit fontScale="90000"/>
          </a:bodyPr>
          <a:lstStyle/>
          <a:p>
            <a:r>
              <a:rPr lang="en-US" dirty="0" err="1"/>
              <a:t>TerrSet</a:t>
            </a:r>
            <a:r>
              <a:rPr lang="en-US" dirty="0"/>
              <a:t> 2020</a:t>
            </a:r>
          </a:p>
        </p:txBody>
      </p:sp>
      <p:pic>
        <p:nvPicPr>
          <p:cNvPr id="5" name="Content Placeholder 4"/>
          <p:cNvPicPr>
            <a:picLocks noGrp="1" noChangeAspect="1"/>
          </p:cNvPicPr>
          <p:nvPr>
            <p:ph idx="1"/>
          </p:nvPr>
        </p:nvPicPr>
        <p:blipFill>
          <a:blip r:embed="rId2"/>
          <a:stretch>
            <a:fillRect/>
          </a:stretch>
        </p:blipFill>
        <p:spPr>
          <a:xfrm>
            <a:off x="787400" y="885825"/>
            <a:ext cx="10617200" cy="597217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230163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3" y="365125"/>
            <a:ext cx="12095747" cy="1325563"/>
          </a:xfrm>
        </p:spPr>
        <p:txBody>
          <a:bodyPr>
            <a:normAutofit fontScale="90000"/>
          </a:bodyPr>
          <a:lstStyle/>
          <a:p>
            <a:r>
              <a:rPr lang="en-US" sz="3600" b="1" dirty="0"/>
              <a:t>Clark Labs forecasts how land use will change across the globe by 2050</a:t>
            </a:r>
            <a:br>
              <a:rPr lang="en-US" dirty="0">
                <a:hlinkClick r:id="rId2"/>
              </a:rPr>
            </a:br>
            <a:r>
              <a:rPr lang="en-US" sz="2200" dirty="0">
                <a:hlinkClick r:id="rId2"/>
              </a:rPr>
              <a:t>https://clarknow.clarku.edu/2020/08/20/clark-labs-forecasts-how-land-use-will-change-across-the-globe-by-2050/</a:t>
            </a:r>
            <a:endParaRPr lang="en-US" sz="2200" dirty="0"/>
          </a:p>
        </p:txBody>
      </p:sp>
      <p:pic>
        <p:nvPicPr>
          <p:cNvPr id="5" name="Content Placeholder 4"/>
          <p:cNvPicPr>
            <a:picLocks noGrp="1" noChangeAspect="1"/>
          </p:cNvPicPr>
          <p:nvPr>
            <p:ph idx="1"/>
          </p:nvPr>
        </p:nvPicPr>
        <p:blipFill>
          <a:blip r:embed="rId3"/>
          <a:stretch>
            <a:fillRect/>
          </a:stretch>
        </p:blipFill>
        <p:spPr>
          <a:xfrm>
            <a:off x="1192568" y="1453424"/>
            <a:ext cx="9424098" cy="530105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204260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629"/>
            <a:ext cx="10515600" cy="539015"/>
          </a:xfrm>
        </p:spPr>
        <p:txBody>
          <a:bodyPr>
            <a:normAutofit fontScale="90000"/>
          </a:bodyPr>
          <a:lstStyle/>
          <a:p>
            <a:r>
              <a:rPr lang="en-US" dirty="0"/>
              <a:t>Grading</a:t>
            </a:r>
          </a:p>
        </p:txBody>
      </p:sp>
      <p:sp>
        <p:nvSpPr>
          <p:cNvPr id="3" name="Content Placeholder 2"/>
          <p:cNvSpPr>
            <a:spLocks noGrp="1"/>
          </p:cNvSpPr>
          <p:nvPr>
            <p:ph idx="1"/>
          </p:nvPr>
        </p:nvSpPr>
        <p:spPr>
          <a:xfrm>
            <a:off x="0" y="606392"/>
            <a:ext cx="12191999" cy="5784781"/>
          </a:xfrm>
        </p:spPr>
        <p:txBody>
          <a:bodyPr>
            <a:noAutofit/>
          </a:bodyPr>
          <a:lstStyle/>
          <a:p>
            <a:pPr marL="0" indent="0">
              <a:buNone/>
            </a:pPr>
            <a:r>
              <a:rPr lang="en-US" sz="1800" dirty="0"/>
              <a:t>Scale</a:t>
            </a:r>
          </a:p>
          <a:p>
            <a:pPr marL="457200" lvl="1" indent="0">
              <a:buNone/>
            </a:pPr>
            <a:r>
              <a:rPr lang="en-US" sz="1800" dirty="0"/>
              <a:t>The grading scale follows Clark University’s definitions, where the maximum grade is A defined as 95%. If a submitted assignment is completely correct, then the grade is A meaning 95%. If an assignment contains insights beyond the instructions, then the assignment can earn up to 100%.</a:t>
            </a:r>
          </a:p>
          <a:p>
            <a:pPr marL="0" indent="0">
              <a:buNone/>
            </a:pPr>
            <a:r>
              <a:rPr lang="en-US" sz="1800" dirty="0"/>
              <a:t>Assignments</a:t>
            </a:r>
          </a:p>
          <a:p>
            <a:pPr marL="914400" lvl="1" indent="-457200">
              <a:buFont typeface="+mj-lt"/>
              <a:buAutoNum type="arabicPeriod"/>
            </a:pPr>
            <a:r>
              <a:rPr lang="en-US" sz="1800" dirty="0"/>
              <a:t>The professor gives instructions for each assignment usually on Wednesdays</a:t>
            </a:r>
          </a:p>
          <a:p>
            <a:pPr marL="914400" lvl="1" indent="-457200">
              <a:buFont typeface="+mj-lt"/>
              <a:buAutoNum type="arabicPeriod"/>
            </a:pPr>
            <a:r>
              <a:rPr lang="en-US" sz="1800" dirty="0"/>
              <a:t>You should try the assignment on your own, then consult with classmates then ask the assistants.</a:t>
            </a:r>
          </a:p>
          <a:p>
            <a:pPr marL="914400" lvl="1" indent="-457200">
              <a:buFont typeface="+mj-lt"/>
              <a:buAutoNum type="arabicPeriod"/>
            </a:pPr>
            <a:r>
              <a:rPr lang="en-US" sz="1800" dirty="0"/>
              <a:t>Come to class on Mondays with questions.</a:t>
            </a:r>
          </a:p>
          <a:p>
            <a:pPr marL="914400" lvl="1" indent="-457200">
              <a:buFont typeface="+mj-lt"/>
              <a:buAutoNum type="arabicPeriod"/>
            </a:pPr>
            <a:r>
              <a:rPr lang="en-US" sz="1800" dirty="0"/>
              <a:t>Assignments are due Wednesdays at 4pm.</a:t>
            </a:r>
          </a:p>
          <a:p>
            <a:pPr marL="914400" lvl="1" indent="-457200">
              <a:buFont typeface="+mj-lt"/>
              <a:buAutoNum type="arabicPeriod"/>
            </a:pPr>
            <a:r>
              <a:rPr lang="en-US" sz="1800" dirty="0">
                <a:solidFill>
                  <a:srgbClr val="FF0000"/>
                </a:solidFill>
              </a:rPr>
              <a:t>If you work on an assignment with classmates to the point that you and your classmates develop one response, then submit that one response to Canvas with all of the group member names. All members will get the same grade.</a:t>
            </a:r>
          </a:p>
          <a:p>
            <a:pPr marL="914400" lvl="1" indent="-457200">
              <a:buFont typeface="+mj-lt"/>
              <a:buAutoNum type="arabicPeriod"/>
            </a:pPr>
            <a:r>
              <a:rPr lang="en-US" sz="1800" dirty="0"/>
              <a:t>Each assignment has an equal weight concerning its influence on the semester’s grade. </a:t>
            </a:r>
          </a:p>
          <a:p>
            <a:pPr marL="0" indent="0">
              <a:buNone/>
            </a:pPr>
            <a:r>
              <a:rPr lang="en-US" sz="1800" dirty="0"/>
              <a:t>Exam</a:t>
            </a:r>
          </a:p>
          <a:p>
            <a:pPr marL="914400" lvl="1" indent="-457200">
              <a:buFont typeface="+mj-lt"/>
              <a:buAutoNum type="arabicPeriod"/>
            </a:pPr>
            <a:r>
              <a:rPr lang="en-US" sz="1800" dirty="0"/>
              <a:t>This is the only part of the course that you do individually.</a:t>
            </a:r>
          </a:p>
          <a:p>
            <a:pPr marL="914400" lvl="1" indent="-457200">
              <a:buFont typeface="+mj-lt"/>
              <a:buAutoNum type="arabicPeriod"/>
            </a:pPr>
            <a:r>
              <a:rPr lang="en-US" sz="1800" dirty="0"/>
              <a:t>The exam counts six times the value of each assignment concerning the influence on your final grade.</a:t>
            </a:r>
          </a:p>
          <a:p>
            <a:pPr marL="0" indent="0">
              <a:buNone/>
            </a:pPr>
            <a:r>
              <a:rPr lang="en-US" sz="1800" dirty="0"/>
              <a:t>Project</a:t>
            </a:r>
          </a:p>
          <a:p>
            <a:pPr marL="914400" lvl="1" indent="-457200">
              <a:buFont typeface="+mj-lt"/>
              <a:buAutoNum type="arabicPeriod"/>
            </a:pPr>
            <a:r>
              <a:rPr lang="en-US" sz="1800" dirty="0"/>
              <a:t>You will work in teams of a few students. Get to know your classmates in person now.</a:t>
            </a:r>
          </a:p>
          <a:p>
            <a:pPr marL="914400" lvl="1" indent="-457200">
              <a:buFont typeface="+mj-lt"/>
              <a:buAutoNum type="arabicPeriod"/>
            </a:pPr>
            <a:r>
              <a:rPr lang="en-US" sz="1800" dirty="0"/>
              <a:t>Proposal and PPTX of your presentation each count as much as an assignment concerning your final grade.</a:t>
            </a:r>
          </a:p>
          <a:p>
            <a:pPr marL="914400" lvl="1" indent="-457200">
              <a:buFont typeface="+mj-lt"/>
              <a:buAutoNum type="arabicPeriod"/>
            </a:pPr>
            <a:r>
              <a:rPr lang="en-US" sz="1800" dirty="0"/>
              <a:t>The Product counts three times the value of each assignment concerning the influence on your final grade.</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625653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previous students</a:t>
            </a:r>
          </a:p>
        </p:txBody>
      </p:sp>
      <p:sp>
        <p:nvSpPr>
          <p:cNvPr id="3" name="Content Placeholder 2"/>
          <p:cNvSpPr>
            <a:spLocks noGrp="1"/>
          </p:cNvSpPr>
          <p:nvPr>
            <p:ph idx="1"/>
          </p:nvPr>
        </p:nvSpPr>
        <p:spPr>
          <a:xfrm>
            <a:off x="0" y="1386038"/>
            <a:ext cx="12191999" cy="5335437"/>
          </a:xfrm>
        </p:spPr>
        <p:txBody>
          <a:bodyPr>
            <a:normAutofit fontScale="70000" lnSpcReduction="20000"/>
          </a:bodyPr>
          <a:lstStyle/>
          <a:p>
            <a:pPr marL="0" indent="0">
              <a:buNone/>
            </a:pPr>
            <a:r>
              <a:rPr lang="en-US" dirty="0"/>
              <a:t>Paid summer research experiences</a:t>
            </a:r>
          </a:p>
          <a:p>
            <a:pPr marL="457200" lvl="1" indent="0">
              <a:buNone/>
            </a:pPr>
            <a:r>
              <a:rPr lang="en-US" dirty="0"/>
              <a:t>Jess Strzempko, Thomas Bilintoh, Sadie Murray, Ethan Manley, Zainab Farid</a:t>
            </a:r>
          </a:p>
          <a:p>
            <a:pPr marL="0" indent="0">
              <a:buNone/>
            </a:pPr>
            <a:r>
              <a:rPr lang="en-US" dirty="0"/>
              <a:t>Theses</a:t>
            </a:r>
          </a:p>
          <a:p>
            <a:pPr marL="457200" lvl="1" indent="0">
              <a:buNone/>
            </a:pPr>
            <a:r>
              <a:rPr lang="en-US" dirty="0"/>
              <a:t>Sadie Murray, Emily Evenden, Thomas Bilintoh</a:t>
            </a:r>
          </a:p>
          <a:p>
            <a:pPr marL="0" indent="0">
              <a:buNone/>
            </a:pPr>
            <a:r>
              <a:rPr lang="en-US" dirty="0"/>
              <a:t>Science conferences</a:t>
            </a:r>
          </a:p>
          <a:p>
            <a:pPr marL="457200" lvl="1" indent="0">
              <a:buNone/>
            </a:pPr>
            <a:r>
              <a:rPr lang="en-US" dirty="0"/>
              <a:t>Thomas Bilintoh, Emily Evenden, Smruti Naik, Rachel Corcoran-Adams, Elizabeth Lohr, Jess Strzempko, Ruthanne Ward</a:t>
            </a:r>
          </a:p>
          <a:p>
            <a:pPr marL="0" indent="0">
              <a:buNone/>
            </a:pPr>
            <a:r>
              <a:rPr lang="en-US" dirty="0"/>
              <a:t>Publications</a:t>
            </a:r>
          </a:p>
          <a:p>
            <a:pPr marL="457200" lvl="1" indent="0">
              <a:buNone/>
            </a:pPr>
            <a:r>
              <a:rPr lang="en-US" dirty="0"/>
              <a:t>Emily Evenden </a:t>
            </a:r>
            <a:r>
              <a:rPr lang="en-US" dirty="0">
                <a:hlinkClick r:id="rId2"/>
              </a:rPr>
              <a:t>https://www.mdpi.com/2220-9964/10/10/686</a:t>
            </a:r>
            <a:r>
              <a:rPr lang="en-US" dirty="0"/>
              <a:t> </a:t>
            </a:r>
          </a:p>
          <a:p>
            <a:pPr marL="457200" lvl="1" indent="0">
              <a:buNone/>
            </a:pPr>
            <a:r>
              <a:rPr lang="en-US" dirty="0"/>
              <a:t>Jess Strzempko </a:t>
            </a:r>
            <a:r>
              <a:rPr lang="en-US" dirty="0">
                <a:hlinkClick r:id="rId3"/>
              </a:rPr>
              <a:t>https://www.mdpi.com/2073-445X/12/7/1471</a:t>
            </a:r>
            <a:r>
              <a:rPr lang="en-US" dirty="0"/>
              <a:t> </a:t>
            </a:r>
          </a:p>
          <a:p>
            <a:pPr marL="0" indent="0">
              <a:buNone/>
            </a:pPr>
            <a:r>
              <a:rPr lang="en-US" dirty="0"/>
              <a:t>Videos</a:t>
            </a:r>
          </a:p>
          <a:p>
            <a:pPr marL="457200" lvl="1" indent="0">
              <a:buNone/>
            </a:pPr>
            <a:r>
              <a:rPr lang="en-US" dirty="0"/>
              <a:t>Paige Taylor, Hannah Safer, and Jessica Martinez concerning </a:t>
            </a:r>
            <a:r>
              <a:rPr lang="en-US" b="1" dirty="0"/>
              <a:t>Misses, Hits, Wrong Hits, False Alarms and Correct Rejections</a:t>
            </a:r>
            <a:r>
              <a:rPr lang="en-US" dirty="0"/>
              <a:t> at </a:t>
            </a:r>
            <a:r>
              <a:rPr lang="en-US" dirty="0">
                <a:hlinkClick r:id="rId4"/>
              </a:rPr>
              <a:t>https://www2.clarku.edu/faculty/rpontius/videos.html</a:t>
            </a:r>
            <a:endParaRPr lang="en-US" dirty="0"/>
          </a:p>
          <a:p>
            <a:pPr marL="0" indent="0">
              <a:buNone/>
            </a:pPr>
            <a:r>
              <a:rPr lang="en-US" dirty="0"/>
              <a:t>Wikipedia</a:t>
            </a:r>
          </a:p>
          <a:p>
            <a:pPr marL="457200" lvl="1" indent="0">
              <a:buNone/>
            </a:pPr>
            <a:r>
              <a:rPr lang="en-US" dirty="0">
                <a:hlinkClick r:id="rId5"/>
              </a:rPr>
              <a:t>https://en.wikipedia.org/wiki/GeoMod</a:t>
            </a:r>
            <a:endParaRPr lang="en-US" dirty="0"/>
          </a:p>
          <a:p>
            <a:pPr marL="0" indent="0">
              <a:buNone/>
            </a:pPr>
            <a:r>
              <a:rPr lang="en-US" dirty="0"/>
              <a:t>Professions</a:t>
            </a:r>
          </a:p>
          <a:p>
            <a:pPr marL="457200" lvl="1" indent="0">
              <a:buNone/>
            </a:pPr>
            <a:r>
              <a:rPr lang="en-US" dirty="0"/>
              <a:t>Smruti Naik with </a:t>
            </a:r>
            <a:r>
              <a:rPr lang="en-US" dirty="0">
                <a:hlinkClick r:id="rId6"/>
              </a:rPr>
              <a:t>https://www.nisc.coop/</a:t>
            </a:r>
            <a:endParaRPr lang="en-US" dirty="0"/>
          </a:p>
          <a:p>
            <a:pPr marL="457200" lvl="1" indent="0">
              <a:buNone/>
            </a:pPr>
            <a:r>
              <a:rPr lang="en-US" dirty="0"/>
              <a:t>Sarah Philbrick with Boston Metro Area Planning Council</a:t>
            </a:r>
          </a:p>
          <a:p>
            <a:pPr marL="457200" lvl="1" indent="0">
              <a:buNone/>
            </a:pPr>
            <a:r>
              <a:rPr lang="en-US" dirty="0"/>
              <a:t>Max Wright with Conservation International</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71962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244"/>
            <a:ext cx="12192000" cy="1325563"/>
          </a:xfrm>
        </p:spPr>
        <p:txBody>
          <a:bodyPr>
            <a:normAutofit/>
          </a:bodyPr>
          <a:lstStyle/>
          <a:p>
            <a:r>
              <a:rPr lang="en-US" sz="3200" dirty="0">
                <a:hlinkClick r:id="rId2"/>
              </a:rPr>
              <a:t>https://clarknow.clarku.edu/2021/05/04/geography-students-present-research-earn-awards-at-national-conference/</a:t>
            </a:r>
            <a:r>
              <a:rPr lang="en-US" sz="3200" dirty="0"/>
              <a:t> </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pic>
        <p:nvPicPr>
          <p:cNvPr id="7" name="Content Placeholder 6"/>
          <p:cNvPicPr>
            <a:picLocks noGrp="1" noChangeAspect="1"/>
          </p:cNvPicPr>
          <p:nvPr>
            <p:ph idx="1"/>
          </p:nvPr>
        </p:nvPicPr>
        <p:blipFill>
          <a:blip r:embed="rId3"/>
          <a:stretch>
            <a:fillRect/>
          </a:stretch>
        </p:blipFill>
        <p:spPr>
          <a:xfrm>
            <a:off x="1461911" y="1508125"/>
            <a:ext cx="9268177" cy="5213350"/>
          </a:xfrm>
          <a:prstGeom prst="rect">
            <a:avLst/>
          </a:prstGeom>
        </p:spPr>
      </p:pic>
    </p:spTree>
    <p:extLst>
      <p:ext uri="{BB962C8B-B14F-4D97-AF65-F5344CB8AC3E}">
        <p14:creationId xmlns:p14="http://schemas.microsoft.com/office/powerpoint/2010/main" val="331327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244"/>
            <a:ext cx="12192000" cy="1325563"/>
          </a:xfrm>
        </p:spPr>
        <p:txBody>
          <a:bodyPr>
            <a:normAutofit/>
          </a:bodyPr>
          <a:lstStyle/>
          <a:p>
            <a:r>
              <a:rPr lang="en-US" sz="3200" dirty="0">
                <a:hlinkClick r:id="rId2"/>
              </a:rPr>
              <a:t>https://clarknow.clarku.edu/2021/05/04/geography-students-present-research-earn-awards-at-national-conference/</a:t>
            </a:r>
            <a:r>
              <a:rPr lang="en-US" sz="3200" dirty="0"/>
              <a:t> </a:t>
            </a:r>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pic>
        <p:nvPicPr>
          <p:cNvPr id="3" name="Content Placeholder 2"/>
          <p:cNvPicPr>
            <a:picLocks noGrp="1" noChangeAspect="1"/>
          </p:cNvPicPr>
          <p:nvPr>
            <p:ph idx="1"/>
          </p:nvPr>
        </p:nvPicPr>
        <p:blipFill>
          <a:blip r:embed="rId3"/>
          <a:stretch>
            <a:fillRect/>
          </a:stretch>
        </p:blipFill>
        <p:spPr>
          <a:xfrm>
            <a:off x="1461911" y="1508125"/>
            <a:ext cx="9268177" cy="5213350"/>
          </a:xfrm>
          <a:prstGeom prst="rect">
            <a:avLst/>
          </a:prstGeom>
        </p:spPr>
      </p:pic>
    </p:spTree>
    <p:extLst>
      <p:ext uri="{BB962C8B-B14F-4D97-AF65-F5344CB8AC3E}">
        <p14:creationId xmlns:p14="http://schemas.microsoft.com/office/powerpoint/2010/main" val="195799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3" name="Content Placeholder 2"/>
          <p:cNvSpPr>
            <a:spLocks noGrp="1"/>
          </p:cNvSpPr>
          <p:nvPr>
            <p:ph idx="1"/>
          </p:nvPr>
        </p:nvSpPr>
        <p:spPr>
          <a:xfrm>
            <a:off x="0" y="1347536"/>
            <a:ext cx="12192000" cy="5008813"/>
          </a:xfrm>
        </p:spPr>
        <p:txBody>
          <a:bodyPr>
            <a:normAutofit fontScale="85000" lnSpcReduction="20000"/>
          </a:bodyPr>
          <a:lstStyle/>
          <a:p>
            <a:pPr marL="0" indent="0">
              <a:buNone/>
            </a:pPr>
            <a:r>
              <a:rPr lang="en-US" dirty="0"/>
              <a:t>Professor Robert Gilmore Pontius Jr, known in the USA as Gil and in Brazil as Pontius </a:t>
            </a:r>
            <a:r>
              <a:rPr lang="en-US" dirty="0">
                <a:hlinkClick r:id="rId2"/>
              </a:rPr>
              <a:t>rpontius@clarku.edu</a:t>
            </a:r>
            <a:endParaRPr lang="en-US" dirty="0"/>
          </a:p>
          <a:p>
            <a:pPr marL="0" indent="0">
              <a:buNone/>
            </a:pPr>
            <a:r>
              <a:rPr lang="en-US" dirty="0"/>
              <a:t>Teaching Assistant Sushil Paudel </a:t>
            </a:r>
            <a:r>
              <a:rPr lang="en-US" dirty="0">
                <a:hlinkClick r:id="rId3"/>
              </a:rPr>
              <a:t>spaudel@clarku.edu</a:t>
            </a:r>
            <a:endParaRPr lang="en-US" dirty="0"/>
          </a:p>
          <a:p>
            <a:pPr marL="0" indent="0">
              <a:buNone/>
            </a:pPr>
            <a:r>
              <a:rPr lang="en-US" dirty="0"/>
              <a:t>Peer Learning Assistant Tanner Honnef </a:t>
            </a:r>
            <a:r>
              <a:rPr lang="en-US" dirty="0">
                <a:hlinkClick r:id="rId4"/>
              </a:rPr>
              <a:t>thonnef@clarku.edu</a:t>
            </a:r>
            <a:endParaRPr lang="en-US" dirty="0"/>
          </a:p>
          <a:p>
            <a:pPr marL="0" indent="0">
              <a:buNone/>
            </a:pPr>
            <a:r>
              <a:rPr lang="en-US" dirty="0"/>
              <a:t>See the syllabus for office hours via zoom and in-person in the Academic Commons, which have TerrSet-enabled computers near the Help Desk</a:t>
            </a:r>
          </a:p>
          <a:p>
            <a:pPr marL="0" indent="0">
              <a:buNone/>
            </a:pPr>
            <a:endParaRPr lang="en-US" dirty="0"/>
          </a:p>
          <a:p>
            <a:pPr marL="0" indent="0">
              <a:buNone/>
            </a:pPr>
            <a:r>
              <a:rPr lang="en-US" dirty="0"/>
              <a:t>Post all questions that might be relevant for other students to the </a:t>
            </a:r>
            <a:r>
              <a:rPr lang="en-US" i="1" dirty="0"/>
              <a:t>Have Discussions</a:t>
            </a:r>
            <a:r>
              <a:rPr lang="en-US" dirty="0"/>
              <a:t> section at the top of our Canvas site.</a:t>
            </a:r>
          </a:p>
          <a:p>
            <a:pPr marL="0" indent="0">
              <a:buNone/>
            </a:pPr>
            <a:endParaRPr lang="en-US" dirty="0"/>
          </a:p>
          <a:p>
            <a:pPr marL="0" indent="0">
              <a:buNone/>
            </a:pPr>
            <a:r>
              <a:rPr lang="en-US" dirty="0"/>
              <a:t>As of 27 August, you are 3 Sophomores, 1 Junior, 7 Seniors, 5 Masters students. Majors include Undeclared, Environmental Science &amp; Policy, Geographic Information Science, Geography, Global Environmental Studies, and Political Science.</a:t>
            </a:r>
          </a:p>
          <a:p>
            <a:pPr marL="0" indent="0">
              <a:buNone/>
            </a:pPr>
            <a:r>
              <a:rPr lang="en-US" dirty="0"/>
              <a:t>If you use a name other than what is on your CLARKU account, then send that name to the professor and assistants. Students are invited to send also their preferred pronouns.</a:t>
            </a:r>
          </a:p>
        </p:txBody>
      </p:sp>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244522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244"/>
            <a:ext cx="12192000" cy="1325563"/>
          </a:xfrm>
        </p:spPr>
        <p:txBody>
          <a:bodyPr>
            <a:normAutofit/>
          </a:bodyPr>
          <a:lstStyle/>
          <a:p>
            <a:r>
              <a:rPr lang="en-US" sz="3200" dirty="0">
                <a:hlinkClick r:id="rId2"/>
              </a:rPr>
              <a:t>https://clarknow.clarku.edu/2021/05/04/geography-students-present-research-earn-awards-at-national-conference/</a:t>
            </a:r>
            <a:r>
              <a:rPr lang="en-US" sz="3200" dirty="0"/>
              <a:t> </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3" name="Content Placeholder 2"/>
          <p:cNvPicPr>
            <a:picLocks noGrp="1" noChangeAspect="1"/>
          </p:cNvPicPr>
          <p:nvPr>
            <p:ph idx="1"/>
          </p:nvPr>
        </p:nvPicPr>
        <p:blipFill>
          <a:blip r:embed="rId3"/>
          <a:stretch>
            <a:fillRect/>
          </a:stretch>
        </p:blipFill>
        <p:spPr>
          <a:xfrm>
            <a:off x="1461911" y="1508125"/>
            <a:ext cx="9268177" cy="5213350"/>
          </a:xfrm>
          <a:prstGeom prst="rect">
            <a:avLst/>
          </a:prstGeom>
        </p:spPr>
      </p:pic>
    </p:spTree>
    <p:extLst>
      <p:ext uri="{BB962C8B-B14F-4D97-AF65-F5344CB8AC3E}">
        <p14:creationId xmlns:p14="http://schemas.microsoft.com/office/powerpoint/2010/main" val="125508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5679540"/>
          </a:xfrm>
        </p:spPr>
        <p:txBody>
          <a:bodyPr>
            <a:normAutofit/>
          </a:bodyPr>
          <a:lstStyle/>
          <a:p>
            <a:r>
              <a:rPr lang="en-US" sz="3600" dirty="0"/>
              <a:t>Use this course to win an award in a competition at the meeting of the American Association of Geographers</a:t>
            </a:r>
            <a:br>
              <a:rPr lang="en-US" sz="3600" dirty="0"/>
            </a:br>
            <a:r>
              <a:rPr lang="en-US" sz="3600" u="sng" dirty="0">
                <a:solidFill>
                  <a:srgbClr val="0070C0"/>
                </a:solidFill>
                <a:hlinkClick r:id="rId2"/>
              </a:rPr>
              <a:t>www.aag.org</a:t>
            </a:r>
            <a:br>
              <a:rPr lang="en-US" sz="3600" u="sng" dirty="0">
                <a:solidFill>
                  <a:srgbClr val="0070C0"/>
                </a:solidFill>
              </a:rPr>
            </a:br>
            <a:r>
              <a:rPr lang="en-US" sz="3600" dirty="0"/>
              <a:t>Abstracts are due November 16.</a:t>
            </a:r>
            <a:br>
              <a:rPr lang="en-US" sz="3600" dirty="0"/>
            </a:br>
            <a:r>
              <a:rPr lang="en-US" sz="3600" dirty="0"/>
              <a:t>Abstracts for other posters are usually accepted till January.</a:t>
            </a:r>
            <a:br>
              <a:rPr lang="en-US" sz="3600" dirty="0"/>
            </a:br>
            <a:r>
              <a:rPr lang="en-US" sz="3600" dirty="0"/>
              <a:t>AAG meeting is 16-20 April 2024 in Hawaii.</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288437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r>
              <a:rPr lang="en-US" dirty="0"/>
              <a:t>Emily Evenden and Robert Pontius published a journal article at </a:t>
            </a:r>
            <a:r>
              <a:rPr lang="en-US" dirty="0">
                <a:hlinkClick r:id="rId2"/>
              </a:rPr>
              <a:t>https://www.mdpi.com/2220-9964/10/10/686</a:t>
            </a:r>
            <a:r>
              <a:rPr lang="en-US" dirty="0"/>
              <a:t> </a:t>
            </a:r>
          </a:p>
        </p:txBody>
      </p:sp>
      <p:pic>
        <p:nvPicPr>
          <p:cNvPr id="5" name="Content Placeholder 4"/>
          <p:cNvPicPr>
            <a:picLocks noGrp="1" noChangeAspect="1"/>
          </p:cNvPicPr>
          <p:nvPr>
            <p:ph idx="1"/>
          </p:nvPr>
        </p:nvPicPr>
        <p:blipFill>
          <a:blip r:embed="rId3"/>
          <a:stretch>
            <a:fillRect/>
          </a:stretch>
        </p:blipFill>
        <p:spPr>
          <a:xfrm>
            <a:off x="58184" y="1762125"/>
            <a:ext cx="6002078" cy="337616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pic>
        <p:nvPicPr>
          <p:cNvPr id="3" name="Picture 2"/>
          <p:cNvPicPr>
            <a:picLocks noChangeAspect="1"/>
          </p:cNvPicPr>
          <p:nvPr/>
        </p:nvPicPr>
        <p:blipFill>
          <a:blip r:embed="rId4"/>
          <a:stretch>
            <a:fillRect/>
          </a:stretch>
        </p:blipFill>
        <p:spPr>
          <a:xfrm>
            <a:off x="6140916" y="1762125"/>
            <a:ext cx="6002079" cy="3376169"/>
          </a:xfrm>
          <a:prstGeom prst="rect">
            <a:avLst/>
          </a:prstGeom>
        </p:spPr>
      </p:pic>
    </p:spTree>
    <p:extLst>
      <p:ext uri="{BB962C8B-B14F-4D97-AF65-F5344CB8AC3E}">
        <p14:creationId xmlns:p14="http://schemas.microsoft.com/office/powerpoint/2010/main" val="108130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r>
              <a:rPr lang="en-US" dirty="0"/>
              <a:t>Jessica Strzempko and Robert Pontius published a journal article at </a:t>
            </a:r>
            <a:r>
              <a:rPr lang="en-US" dirty="0">
                <a:hlinkClick r:id="rId2"/>
              </a:rPr>
              <a:t>https://www.mdpi.com/2073-445X/12/7/1471</a:t>
            </a:r>
            <a:r>
              <a:rPr lang="en-US" dirty="0"/>
              <a:t>  </a:t>
            </a:r>
          </a:p>
        </p:txBody>
      </p:sp>
      <p:pic>
        <p:nvPicPr>
          <p:cNvPr id="5" name="Content Placeholder 4"/>
          <p:cNvPicPr>
            <a:picLocks noGrp="1" noChangeAspect="1"/>
          </p:cNvPicPr>
          <p:nvPr>
            <p:ph idx="1"/>
          </p:nvPr>
        </p:nvPicPr>
        <p:blipFill>
          <a:blip r:embed="rId3"/>
          <a:stretch>
            <a:fillRect/>
          </a:stretch>
        </p:blipFill>
        <p:spPr>
          <a:xfrm>
            <a:off x="2228143" y="1825625"/>
            <a:ext cx="8703733" cy="489585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spTree>
    <p:extLst>
      <p:ext uri="{BB962C8B-B14F-4D97-AF65-F5344CB8AC3E}">
        <p14:creationId xmlns:p14="http://schemas.microsoft.com/office/powerpoint/2010/main" val="255947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539650"/>
          </a:xfrm>
        </p:spPr>
        <p:txBody>
          <a:bodyPr>
            <a:noAutofit/>
          </a:bodyPr>
          <a:lstStyle/>
          <a:p>
            <a:pPr algn="ctr"/>
            <a:r>
              <a:rPr lang="en-US" sz="3600" dirty="0"/>
              <a:t>Sarah Philbrick works for Boston Metro Area Planning Council</a:t>
            </a:r>
          </a:p>
        </p:txBody>
      </p:sp>
      <p:sp>
        <p:nvSpPr>
          <p:cNvPr id="3" name="Content Placeholder 2"/>
          <p:cNvSpPr>
            <a:spLocks noGrp="1"/>
          </p:cNvSpPr>
          <p:nvPr>
            <p:ph idx="1"/>
          </p:nvPr>
        </p:nvSpPr>
        <p:spPr>
          <a:xfrm>
            <a:off x="838200" y="837398"/>
            <a:ext cx="10515600" cy="5339565"/>
          </a:xfrm>
        </p:spPr>
        <p:txBody>
          <a:bodyPr/>
          <a:lstStyle/>
          <a:p>
            <a:pPr marL="0" indent="0">
              <a:buNone/>
            </a:pPr>
            <a:r>
              <a:rPr lang="en-US" dirty="0">
                <a:hlinkClick r:id="rId2"/>
              </a:rPr>
              <a:t>https://clarknow.clarku.edu/2019/07/11/sarah-philbrick-15-shows-clark-students-the-world-of-public-policy-research/</a:t>
            </a: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838200" y="1660811"/>
            <a:ext cx="9239451" cy="5197190"/>
          </a:xfrm>
          <a:prstGeom prst="rect">
            <a:avLst/>
          </a:prstGeom>
        </p:spPr>
      </p:pic>
      <p:sp>
        <p:nvSpPr>
          <p:cNvPr id="5" name="Slide Number Placeholder 4"/>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271708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372"/>
            <a:ext cx="10515600" cy="991202"/>
          </a:xfrm>
        </p:spPr>
        <p:txBody>
          <a:bodyPr>
            <a:normAutofit fontScale="90000"/>
          </a:bodyPr>
          <a:lstStyle/>
          <a:p>
            <a:r>
              <a:rPr lang="en-US" dirty="0"/>
              <a:t>Max Wright works for Conservation International</a:t>
            </a:r>
            <a:br>
              <a:rPr lang="en-US" dirty="0"/>
            </a:br>
            <a:r>
              <a:rPr lang="en-US" sz="4000" dirty="0">
                <a:hlinkClick r:id="rId2"/>
              </a:rPr>
              <a:t>https://www.conservation.org/experts-list/max-wright</a:t>
            </a:r>
            <a:br>
              <a:rPr lang="en-US" sz="4000" dirty="0"/>
            </a:br>
            <a:endParaRPr lang="en-US" sz="4000" dirty="0"/>
          </a:p>
        </p:txBody>
      </p:sp>
      <p:sp>
        <p:nvSpPr>
          <p:cNvPr id="3" name="Content Placeholder 2"/>
          <p:cNvSpPr>
            <a:spLocks noGrp="1"/>
          </p:cNvSpPr>
          <p:nvPr>
            <p:ph idx="1"/>
          </p:nvPr>
        </p:nvSpPr>
        <p:spPr>
          <a:xfrm>
            <a:off x="1203158" y="962526"/>
            <a:ext cx="10150642" cy="5214437"/>
          </a:xfrm>
        </p:spPr>
        <p:txBody>
          <a:bodyPr/>
          <a:lstStyle/>
          <a:p>
            <a:pPr marL="0" indent="0">
              <a:buNone/>
            </a:pPr>
            <a:r>
              <a:rPr lang="en-US" sz="1800" dirty="0">
                <a:hlinkClick r:id="rId3"/>
              </a:rPr>
              <a:t>https://www.conservation.org/blog/these-7-maps-shed-light-on-most-crucial-areas-of-amazon-rainforest</a:t>
            </a:r>
            <a:endParaRPr lang="en-US" sz="1800" dirty="0"/>
          </a:p>
        </p:txBody>
      </p:sp>
      <p:sp>
        <p:nvSpPr>
          <p:cNvPr id="6" name="Slide Number Placeholder 5"/>
          <p:cNvSpPr>
            <a:spLocks noGrp="1"/>
          </p:cNvSpPr>
          <p:nvPr>
            <p:ph type="sldNum" sz="quarter" idx="12"/>
          </p:nvPr>
        </p:nvSpPr>
        <p:spPr/>
        <p:txBody>
          <a:bodyPr/>
          <a:lstStyle/>
          <a:p>
            <a:fld id="{D47C6A6E-F6BB-4697-B856-8A66036D8304}" type="slidenum">
              <a:rPr lang="en-US" smtClean="0"/>
              <a:t>25</a:t>
            </a:fld>
            <a:endParaRPr lang="en-US" dirty="0"/>
          </a:p>
        </p:txBody>
      </p:sp>
      <p:pic>
        <p:nvPicPr>
          <p:cNvPr id="4" name="Picture 3"/>
          <p:cNvPicPr>
            <a:picLocks noChangeAspect="1"/>
          </p:cNvPicPr>
          <p:nvPr/>
        </p:nvPicPr>
        <p:blipFill>
          <a:blip r:embed="rId4"/>
          <a:stretch>
            <a:fillRect/>
          </a:stretch>
        </p:blipFill>
        <p:spPr>
          <a:xfrm>
            <a:off x="1357964" y="1400961"/>
            <a:ext cx="9441581" cy="5310889"/>
          </a:xfrm>
          <a:prstGeom prst="rect">
            <a:avLst/>
          </a:prstGeom>
        </p:spPr>
      </p:pic>
    </p:spTree>
    <p:extLst>
      <p:ext uri="{BB962C8B-B14F-4D97-AF65-F5344CB8AC3E}">
        <p14:creationId xmlns:p14="http://schemas.microsoft.com/office/powerpoint/2010/main" val="77487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GIS jobs list</a:t>
            </a:r>
          </a:p>
        </p:txBody>
      </p:sp>
      <p:sp>
        <p:nvSpPr>
          <p:cNvPr id="3" name="Content Placeholder 2"/>
          <p:cNvSpPr>
            <a:spLocks noGrp="1"/>
          </p:cNvSpPr>
          <p:nvPr>
            <p:ph idx="1"/>
          </p:nvPr>
        </p:nvSpPr>
        <p:spPr/>
        <p:txBody>
          <a:bodyPr/>
          <a:lstStyle/>
          <a:p>
            <a:pPr marL="0" indent="0">
              <a:buNone/>
            </a:pPr>
            <a:r>
              <a:rPr lang="en-US" dirty="0"/>
              <a:t>To subscribe, send a message to sympa@lists.clarku.edu with "Subscribe </a:t>
            </a:r>
            <a:r>
              <a:rPr lang="en-US" dirty="0" err="1"/>
              <a:t>gisjobs</a:t>
            </a:r>
            <a:r>
              <a:rPr lang="en-US" dirty="0"/>
              <a:t>" in the subject line and nothing in the text.</a:t>
            </a:r>
          </a:p>
          <a:p>
            <a:pPr marL="0" indent="0">
              <a:buNone/>
            </a:pPr>
            <a:endParaRPr lang="en-US" dirty="0"/>
          </a:p>
          <a:p>
            <a:pPr marL="0" indent="0">
              <a:buNone/>
            </a:pPr>
            <a:r>
              <a:rPr lang="en-US" dirty="0"/>
              <a:t>To unsubscribe, send a message to sympa@lists.clarku.edu with "Unsubscribe </a:t>
            </a:r>
            <a:r>
              <a:rPr lang="en-US" dirty="0" err="1"/>
              <a:t>gisjobs</a:t>
            </a:r>
            <a:r>
              <a:rPr lang="en-US" dirty="0"/>
              <a:t>" in the subject line and nothing in the text</a:t>
            </a:r>
          </a:p>
          <a:p>
            <a:pPr marL="0" indent="0">
              <a:buNone/>
            </a:pPr>
            <a:endParaRPr lang="en-US" dirty="0"/>
          </a:p>
          <a:p>
            <a:pPr marL="0" indent="0">
              <a:buNone/>
            </a:pPr>
            <a:r>
              <a:rPr lang="en-US" dirty="0"/>
              <a:t>Pontius forwards announcements when he receives them, which are about once per week.</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spTree>
    <p:extLst>
      <p:ext uri="{BB962C8B-B14F-4D97-AF65-F5344CB8AC3E}">
        <p14:creationId xmlns:p14="http://schemas.microsoft.com/office/powerpoint/2010/main" val="3418019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Description</a:t>
            </a:r>
          </a:p>
        </p:txBody>
      </p:sp>
      <p:sp>
        <p:nvSpPr>
          <p:cNvPr id="3" name="Content Placeholder 2"/>
          <p:cNvSpPr>
            <a:spLocks noGrp="1"/>
          </p:cNvSpPr>
          <p:nvPr>
            <p:ph idx="1"/>
          </p:nvPr>
        </p:nvSpPr>
        <p:spPr>
          <a:xfrm>
            <a:off x="838200" y="1328286"/>
            <a:ext cx="10515600" cy="5393189"/>
          </a:xfrm>
        </p:spPr>
        <p:txBody>
          <a:bodyPr>
            <a:normAutofit/>
          </a:bodyPr>
          <a:lstStyle/>
          <a:p>
            <a:pPr marL="0" indent="0">
              <a:buNone/>
            </a:pPr>
            <a:r>
              <a:rPr lang="en-US" dirty="0"/>
              <a:t>This course examines computerized models that simulate land change. Such models are important because land change influences socioeconomic development, biodiversity conservation, water resources, energy use, greenhouse gasses, and many other factors. Applications include suburbanization in Massachusetts and deforestation in projects to Reduce Emissions due to Deforestation and Degradation. Students use </a:t>
            </a:r>
            <a:r>
              <a:rPr lang="en-US" dirty="0" err="1"/>
              <a:t>TerrSet’s</a:t>
            </a:r>
            <a:r>
              <a:rPr lang="en-US" dirty="0"/>
              <a:t> Land Change Modeler and Geomod to learn concepts such as calibration, validation, extrapolation, and sensitivity. The course carries the attribute for Problems of Practice. The prerequisite is Intro to GIS, listed as GEOG190 or IDCE310.</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Tree>
    <p:extLst>
      <p:ext uri="{BB962C8B-B14F-4D97-AF65-F5344CB8AC3E}">
        <p14:creationId xmlns:p14="http://schemas.microsoft.com/office/powerpoint/2010/main" val="88727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Question and Objectives</a:t>
            </a:r>
          </a:p>
        </p:txBody>
      </p:sp>
      <p:sp>
        <p:nvSpPr>
          <p:cNvPr id="3" name="Content Placeholder 2"/>
          <p:cNvSpPr>
            <a:spLocks noGrp="1"/>
          </p:cNvSpPr>
          <p:nvPr>
            <p:ph idx="1"/>
          </p:nvPr>
        </p:nvSpPr>
        <p:spPr>
          <a:xfrm>
            <a:off x="298383" y="1309036"/>
            <a:ext cx="11473314" cy="4867927"/>
          </a:xfrm>
        </p:spPr>
        <p:txBody>
          <a:bodyPr>
            <a:normAutofit/>
          </a:bodyPr>
          <a:lstStyle/>
          <a:p>
            <a:pPr marL="0" indent="0">
              <a:buNone/>
            </a:pPr>
            <a:r>
              <a:rPr lang="en-US" dirty="0"/>
              <a:t>How should we use Geographic Information Science to simulate land change?</a:t>
            </a:r>
          </a:p>
          <a:p>
            <a:pPr marL="0" indent="0">
              <a:buNone/>
            </a:pPr>
            <a:r>
              <a:rPr lang="en-US" dirty="0"/>
              <a:t> </a:t>
            </a:r>
          </a:p>
          <a:p>
            <a:pPr marL="0" indent="0">
              <a:buNone/>
            </a:pPr>
            <a:r>
              <a:rPr lang="en-US" dirty="0"/>
              <a:t>Students will develop the skills:</a:t>
            </a:r>
          </a:p>
          <a:p>
            <a:pPr marL="514350" lvl="0" indent="-514350">
              <a:buFont typeface="+mj-lt"/>
              <a:buAutoNum type="arabicPeriod"/>
            </a:pPr>
            <a:r>
              <a:rPr lang="en-US" dirty="0"/>
              <a:t>To apply concepts and calculations of models that simulate land change for professional-level science.</a:t>
            </a:r>
          </a:p>
          <a:p>
            <a:pPr marL="514350" lvl="0" indent="-514350">
              <a:buFont typeface="+mj-lt"/>
              <a:buAutoNum type="arabicPeriod"/>
            </a:pPr>
            <a:r>
              <a:rPr lang="en-US" dirty="0"/>
              <a:t>To explain why various approaches are appropriate or not to address specific research questions.</a:t>
            </a:r>
          </a:p>
          <a:p>
            <a:pPr marL="514350" lvl="0" indent="-514350">
              <a:buFont typeface="+mj-lt"/>
              <a:buAutoNum type="arabicPeriod"/>
            </a:pPr>
            <a:r>
              <a:rPr lang="en-US" dirty="0"/>
              <a:t>To produce and interpret output from simulation models using raster GIS software.</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Tree>
    <p:extLst>
      <p:ext uri="{BB962C8B-B14F-4D97-AF65-F5344CB8AC3E}">
        <p14:creationId xmlns:p14="http://schemas.microsoft.com/office/powerpoint/2010/main" val="4066679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9C13-0A86-458A-9ECB-9A50D61E520E}"/>
              </a:ext>
            </a:extLst>
          </p:cNvPr>
          <p:cNvSpPr>
            <a:spLocks noGrp="1"/>
          </p:cNvSpPr>
          <p:nvPr>
            <p:ph type="title"/>
          </p:nvPr>
        </p:nvSpPr>
        <p:spPr>
          <a:xfrm>
            <a:off x="0" y="20996"/>
            <a:ext cx="12192000" cy="686927"/>
          </a:xfrm>
        </p:spPr>
        <p:txBody>
          <a:bodyPr>
            <a:normAutofit fontScale="90000"/>
          </a:bodyPr>
          <a:lstStyle/>
          <a:p>
            <a:r>
              <a:rPr lang="en-US" dirty="0"/>
              <a:t>I       Brazil’s capital.</a:t>
            </a:r>
          </a:p>
        </p:txBody>
      </p:sp>
      <p:sp>
        <p:nvSpPr>
          <p:cNvPr id="4" name="Slide Number Placeholder 3">
            <a:extLst>
              <a:ext uri="{FF2B5EF4-FFF2-40B4-BE49-F238E27FC236}">
                <a16:creationId xmlns:a16="http://schemas.microsoft.com/office/drawing/2014/main" id="{D61BAF1D-8580-4598-9CE8-EA8A3D90BE20}"/>
              </a:ext>
            </a:extLst>
          </p:cNvPr>
          <p:cNvSpPr>
            <a:spLocks noGrp="1"/>
          </p:cNvSpPr>
          <p:nvPr>
            <p:ph type="sldNum" sz="quarter" idx="12"/>
          </p:nvPr>
        </p:nvSpPr>
        <p:spPr/>
        <p:txBody>
          <a:bodyPr/>
          <a:lstStyle/>
          <a:p>
            <a:fld id="{D47C6A6E-F6BB-4697-B856-8A66036D8304}" type="slidenum">
              <a:rPr lang="en-US" smtClean="0"/>
              <a:t>29</a:t>
            </a:fld>
            <a:endParaRPr lang="en-US"/>
          </a:p>
        </p:txBody>
      </p:sp>
      <p:pic>
        <p:nvPicPr>
          <p:cNvPr id="7170" name="72D67FB8-BCE2-438E-A63D-D5DCDF8A54B1" descr="IMG_2543.jpg">
            <a:extLst>
              <a:ext uri="{FF2B5EF4-FFF2-40B4-BE49-F238E27FC236}">
                <a16:creationId xmlns:a16="http://schemas.microsoft.com/office/drawing/2014/main" id="{214CBD70-3464-4069-A74F-9C5D7BF55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863061" y="707922"/>
            <a:ext cx="7998695" cy="601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descr="Heart">
            <a:extLst>
              <a:ext uri="{FF2B5EF4-FFF2-40B4-BE49-F238E27FC236}">
                <a16:creationId xmlns:a16="http://schemas.microsoft.com/office/drawing/2014/main" id="{0ABCA77C-A70D-4F02-9CFB-53B20A06F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472" y="36411"/>
            <a:ext cx="662345" cy="662345"/>
          </a:xfrm>
          <a:prstGeom prst="rect">
            <a:avLst/>
          </a:prstGeom>
        </p:spPr>
      </p:pic>
    </p:spTree>
    <p:extLst>
      <p:ext uri="{BB962C8B-B14F-4D97-AF65-F5344CB8AC3E}">
        <p14:creationId xmlns:p14="http://schemas.microsoft.com/office/powerpoint/2010/main" val="167437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4C84-18E9-4E46-A126-14EA221548ED}"/>
              </a:ext>
            </a:extLst>
          </p:cNvPr>
          <p:cNvSpPr>
            <a:spLocks noGrp="1"/>
          </p:cNvSpPr>
          <p:nvPr>
            <p:ph type="title"/>
          </p:nvPr>
        </p:nvSpPr>
        <p:spPr/>
        <p:txBody>
          <a:bodyPr/>
          <a:lstStyle/>
          <a:p>
            <a:r>
              <a:rPr lang="en-US" dirty="0"/>
              <a:t>Sushil Paudel</a:t>
            </a:r>
          </a:p>
        </p:txBody>
      </p:sp>
      <p:sp>
        <p:nvSpPr>
          <p:cNvPr id="3" name="Content Placeholder 2">
            <a:extLst>
              <a:ext uri="{FF2B5EF4-FFF2-40B4-BE49-F238E27FC236}">
                <a16:creationId xmlns:a16="http://schemas.microsoft.com/office/drawing/2014/main" id="{74C9A28C-CCAE-4764-B149-C2993910863E}"/>
              </a:ext>
            </a:extLst>
          </p:cNvPr>
          <p:cNvSpPr>
            <a:spLocks noGrp="1"/>
          </p:cNvSpPr>
          <p:nvPr>
            <p:ph idx="1"/>
          </p:nvPr>
        </p:nvSpPr>
        <p:spPr/>
        <p:txBody>
          <a:bodyPr>
            <a:normAutofit lnSpcReduction="10000"/>
          </a:bodyPr>
          <a:lstStyle/>
          <a:p>
            <a:pPr marL="0" lvl="0" indent="0">
              <a:spcBef>
                <a:spcPts val="0"/>
              </a:spcBef>
              <a:buNone/>
            </a:pPr>
            <a:r>
              <a:rPr lang="en-US" dirty="0">
                <a:solidFill>
                  <a:prstClr val="black"/>
                </a:solidFill>
              </a:rPr>
              <a:t>Sushil Paudel holds a Master of Science in Forestry from Agriculture and Forestry University, </a:t>
            </a:r>
            <a:r>
              <a:rPr lang="en-US" dirty="0" err="1">
                <a:solidFill>
                  <a:prstClr val="black"/>
                </a:solidFill>
              </a:rPr>
              <a:t>Hetauda</a:t>
            </a:r>
            <a:r>
              <a:rPr lang="en-US" dirty="0">
                <a:solidFill>
                  <a:prstClr val="black"/>
                </a:solidFill>
              </a:rPr>
              <a:t>, Nepal, and a Master of Science in Geographic Information Science and Systems from Salzburg University, Austria. He has been a Forest and GIS Officer at Expert Group Pvt. Ltd, Nepal, and a part-time GIS and Data Science instructor at Broadway Infosys Pvt. Ltd., </a:t>
            </a:r>
            <a:r>
              <a:rPr lang="en-US" dirty="0" err="1">
                <a:solidFill>
                  <a:prstClr val="black"/>
                </a:solidFill>
              </a:rPr>
              <a:t>Subidhanagar</a:t>
            </a:r>
            <a:r>
              <a:rPr lang="en-US" dirty="0">
                <a:solidFill>
                  <a:prstClr val="black"/>
                </a:solidFill>
              </a:rPr>
              <a:t>, Nepal. He has been involved in several Forest and Environmental assessment projects where he acquired field data and prepared Forest and Environment Management Plans for government agencies. His major interest is developing practicable forest resource inventory and analysis methodology using UAVs and deep-learning models for forest carbon assessment. Sushil has TerrSet working on his Mac laptop.</a:t>
            </a:r>
          </a:p>
        </p:txBody>
      </p:sp>
      <p:sp>
        <p:nvSpPr>
          <p:cNvPr id="4" name="Slide Number Placeholder 3">
            <a:extLst>
              <a:ext uri="{FF2B5EF4-FFF2-40B4-BE49-F238E27FC236}">
                <a16:creationId xmlns:a16="http://schemas.microsoft.com/office/drawing/2014/main" id="{8A52C0B5-342A-4103-A492-1324A1AB672E}"/>
              </a:ext>
            </a:extLst>
          </p:cNvPr>
          <p:cNvSpPr>
            <a:spLocks noGrp="1"/>
          </p:cNvSpPr>
          <p:nvPr>
            <p:ph type="sldNum" sz="quarter" idx="12"/>
          </p:nvPr>
        </p:nvSpPr>
        <p:spPr/>
        <p:txBody>
          <a:bodyPr/>
          <a:lstStyle/>
          <a:p>
            <a:fld id="{D47C6A6E-F6BB-4697-B856-8A66036D8304}" type="slidenum">
              <a:rPr lang="en-US" smtClean="0"/>
              <a:t>3</a:t>
            </a:fld>
            <a:endParaRPr lang="en-US"/>
          </a:p>
        </p:txBody>
      </p:sp>
    </p:spTree>
    <p:extLst>
      <p:ext uri="{BB962C8B-B14F-4D97-AF65-F5344CB8AC3E}">
        <p14:creationId xmlns:p14="http://schemas.microsoft.com/office/powerpoint/2010/main" val="1434204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D03DAB-35DA-2848-93AE-A94652A01A02}"/>
              </a:ext>
            </a:extLst>
          </p:cNvPr>
          <p:cNvPicPr>
            <a:picLocks noChangeAspect="1"/>
          </p:cNvPicPr>
          <p:nvPr/>
        </p:nvPicPr>
        <p:blipFill rotWithShape="1">
          <a:blip r:embed="rId3"/>
          <a:srcRect b="15711"/>
          <a:stretch/>
        </p:blipFill>
        <p:spPr>
          <a:xfrm>
            <a:off x="8436" y="-1"/>
            <a:ext cx="12223543" cy="6858001"/>
          </a:xfrm>
          <a:prstGeom prst="rect">
            <a:avLst/>
          </a:prstGeom>
        </p:spPr>
      </p:pic>
      <p:pic>
        <p:nvPicPr>
          <p:cNvPr id="13" name="Google Shape;74;p16">
            <a:extLst>
              <a:ext uri="{FF2B5EF4-FFF2-40B4-BE49-F238E27FC236}">
                <a16:creationId xmlns:a16="http://schemas.microsoft.com/office/drawing/2014/main" id="{C50F953B-25D6-684B-8CB0-8648E071AAAF}"/>
              </a:ext>
            </a:extLst>
          </p:cNvPr>
          <p:cNvPicPr preferRelativeResize="0"/>
          <p:nvPr/>
        </p:nvPicPr>
        <p:blipFill>
          <a:blip r:embed="rId4">
            <a:alphaModFix amt="50000"/>
          </a:blip>
          <a:stretch>
            <a:fillRect/>
          </a:stretch>
        </p:blipFill>
        <p:spPr>
          <a:xfrm>
            <a:off x="39979" y="0"/>
            <a:ext cx="12192000" cy="6873110"/>
          </a:xfrm>
          <a:prstGeom prst="rect">
            <a:avLst/>
          </a:prstGeom>
          <a:noFill/>
          <a:ln>
            <a:noFill/>
          </a:ln>
        </p:spPr>
      </p:pic>
      <p:sp>
        <p:nvSpPr>
          <p:cNvPr id="9" name="TextBox 8">
            <a:extLst>
              <a:ext uri="{FF2B5EF4-FFF2-40B4-BE49-F238E27FC236}">
                <a16:creationId xmlns:a16="http://schemas.microsoft.com/office/drawing/2014/main" id="{1DD929B6-705C-B842-92C5-FF3E51D42F37}"/>
              </a:ext>
            </a:extLst>
          </p:cNvPr>
          <p:cNvSpPr txBox="1"/>
          <p:nvPr/>
        </p:nvSpPr>
        <p:spPr>
          <a:xfrm>
            <a:off x="7647179" y="6304003"/>
            <a:ext cx="2706396" cy="369332"/>
          </a:xfrm>
          <a:prstGeom prst="rect">
            <a:avLst/>
          </a:prstGeom>
          <a:noFill/>
        </p:spPr>
        <p:txBody>
          <a:bodyPr wrap="square" rtlCol="0">
            <a:spAutoFit/>
          </a:bodyPr>
          <a:lstStyle/>
          <a:p>
            <a:r>
              <a:rPr lang="en-US" i="1" dirty="0">
                <a:latin typeface="Trueno Light" pitchFamily="2" charset="77"/>
              </a:rPr>
              <a:t>Source</a:t>
            </a:r>
            <a:r>
              <a:rPr lang="en-US" i="1" dirty="0">
                <a:solidFill>
                  <a:schemeClr val="bg2">
                    <a:lumMod val="50000"/>
                  </a:schemeClr>
                </a:solidFill>
                <a:latin typeface="Trueno Light" pitchFamily="2" charset="77"/>
              </a:rPr>
              <a:t>: </a:t>
            </a:r>
            <a:r>
              <a:rPr lang="en-US" i="1" dirty="0">
                <a:solidFill>
                  <a:schemeClr val="bg2">
                    <a:lumMod val="50000"/>
                  </a:schemeClr>
                </a:solidFill>
                <a:latin typeface="Trueno Light" pitchFamily="2" charset="77"/>
                <a:hlinkClick r:id="rId5"/>
              </a:rPr>
              <a:t>PRODES</a:t>
            </a:r>
            <a:r>
              <a:rPr lang="en-US" i="1" dirty="0">
                <a:solidFill>
                  <a:schemeClr val="bg2">
                    <a:lumMod val="50000"/>
                  </a:schemeClr>
                </a:solidFill>
                <a:latin typeface="Trueno Light" pitchFamily="2" charset="77"/>
              </a:rPr>
              <a:t>, </a:t>
            </a:r>
            <a:r>
              <a:rPr lang="en-US" i="1" dirty="0">
                <a:latin typeface="Trueno Light" pitchFamily="2" charset="77"/>
              </a:rPr>
              <a:t>INPE</a:t>
            </a:r>
          </a:p>
        </p:txBody>
      </p:sp>
      <p:grpSp>
        <p:nvGrpSpPr>
          <p:cNvPr id="4" name="Group 3"/>
          <p:cNvGrpSpPr>
            <a:grpSpLocks noChangeAspect="1"/>
          </p:cNvGrpSpPr>
          <p:nvPr/>
        </p:nvGrpSpPr>
        <p:grpSpPr>
          <a:xfrm>
            <a:off x="5325435" y="0"/>
            <a:ext cx="6892447" cy="6834156"/>
            <a:chOff x="-228600" y="1045930"/>
            <a:chExt cx="5103727" cy="5060564"/>
          </a:xfrm>
        </p:grpSpPr>
        <p:sp>
          <p:nvSpPr>
            <p:cNvPr id="6" name="TextBox 5">
              <a:extLst>
                <a:ext uri="{FF2B5EF4-FFF2-40B4-BE49-F238E27FC236}">
                  <a16:creationId xmlns:a16="http://schemas.microsoft.com/office/drawing/2014/main" id="{B50BCC0F-15A5-AE42-B4B4-1947D761C4C2}"/>
                </a:ext>
              </a:extLst>
            </p:cNvPr>
            <p:cNvSpPr txBox="1"/>
            <p:nvPr/>
          </p:nvSpPr>
          <p:spPr>
            <a:xfrm>
              <a:off x="1111519" y="5145351"/>
              <a:ext cx="2706396" cy="369332"/>
            </a:xfrm>
            <a:prstGeom prst="rect">
              <a:avLst/>
            </a:prstGeom>
            <a:noFill/>
          </p:spPr>
          <p:txBody>
            <a:bodyPr wrap="square" rtlCol="0">
              <a:spAutoFit/>
            </a:bodyPr>
            <a:lstStyle/>
            <a:p>
              <a:r>
                <a:rPr lang="en-US" dirty="0">
                  <a:solidFill>
                    <a:schemeClr val="bg2">
                      <a:lumMod val="50000"/>
                    </a:schemeClr>
                  </a:solidFill>
                </a:rPr>
                <a:t>Fonte: Imazon</a:t>
              </a:r>
            </a:p>
          </p:txBody>
        </p:sp>
        <p:sp>
          <p:nvSpPr>
            <p:cNvPr id="3" name="TextBox 2">
              <a:extLst>
                <a:ext uri="{FF2B5EF4-FFF2-40B4-BE49-F238E27FC236}">
                  <a16:creationId xmlns:a16="http://schemas.microsoft.com/office/drawing/2014/main" id="{B35D21D1-71C8-F64E-9739-0BF9E91A21FB}"/>
                </a:ext>
              </a:extLst>
            </p:cNvPr>
            <p:cNvSpPr txBox="1"/>
            <p:nvPr/>
          </p:nvSpPr>
          <p:spPr>
            <a:xfrm>
              <a:off x="-228600" y="1276350"/>
              <a:ext cx="184731" cy="369332"/>
            </a:xfrm>
            <a:prstGeom prst="rect">
              <a:avLst/>
            </a:prstGeom>
            <a:noFill/>
          </p:spPr>
          <p:txBody>
            <a:bodyPr wrap="none" rtlCol="0">
              <a:spAutoFit/>
            </a:bodyPr>
            <a:lstStyle/>
            <a:p>
              <a:endParaRPr lang="pt-BR"/>
            </a:p>
          </p:txBody>
        </p:sp>
        <p:pic>
          <p:nvPicPr>
            <p:cNvPr id="2" name="Picture 1">
              <a:extLst>
                <a:ext uri="{FF2B5EF4-FFF2-40B4-BE49-F238E27FC236}">
                  <a16:creationId xmlns:a16="http://schemas.microsoft.com/office/drawing/2014/main" id="{F6D0560C-1984-3446-9AEF-38941C52D995}"/>
                </a:ext>
              </a:extLst>
            </p:cNvPr>
            <p:cNvPicPr>
              <a:picLocks noChangeAspect="1"/>
            </p:cNvPicPr>
            <p:nvPr/>
          </p:nvPicPr>
          <p:blipFill>
            <a:blip r:embed="rId6"/>
            <a:stretch>
              <a:fillRect/>
            </a:stretch>
          </p:blipFill>
          <p:spPr>
            <a:xfrm>
              <a:off x="1194717" y="1045930"/>
              <a:ext cx="3680410" cy="5060564"/>
            </a:xfrm>
            <a:prstGeom prst="rect">
              <a:avLst/>
            </a:prstGeom>
          </p:spPr>
        </p:pic>
        <p:sp>
          <p:nvSpPr>
            <p:cNvPr id="7" name="TextBox 6">
              <a:extLst>
                <a:ext uri="{FF2B5EF4-FFF2-40B4-BE49-F238E27FC236}">
                  <a16:creationId xmlns:a16="http://schemas.microsoft.com/office/drawing/2014/main" id="{FCE22243-646F-4147-BE16-8DB33637E376}"/>
                </a:ext>
              </a:extLst>
            </p:cNvPr>
            <p:cNvSpPr txBox="1"/>
            <p:nvPr/>
          </p:nvSpPr>
          <p:spPr>
            <a:xfrm>
              <a:off x="2865002" y="2722612"/>
              <a:ext cx="484531" cy="273483"/>
            </a:xfrm>
            <a:prstGeom prst="rect">
              <a:avLst/>
            </a:prstGeom>
            <a:noFill/>
          </p:spPr>
          <p:txBody>
            <a:bodyPr wrap="none" rtlCol="0">
              <a:spAutoFit/>
            </a:bodyPr>
            <a:lstStyle/>
            <a:p>
              <a:r>
                <a:rPr lang="pt-BR" dirty="0">
                  <a:solidFill>
                    <a:srgbClr val="9172FF"/>
                  </a:solidFill>
                </a:rPr>
                <a:t>-84%</a:t>
              </a:r>
            </a:p>
          </p:txBody>
        </p:sp>
        <p:cxnSp>
          <p:nvCxnSpPr>
            <p:cNvPr id="11" name="Straight Arrow Connector 10">
              <a:extLst>
                <a:ext uri="{FF2B5EF4-FFF2-40B4-BE49-F238E27FC236}">
                  <a16:creationId xmlns:a16="http://schemas.microsoft.com/office/drawing/2014/main" id="{FA7DEF02-93D7-114A-88C4-C89B74D09AF5}"/>
                </a:ext>
              </a:extLst>
            </p:cNvPr>
            <p:cNvCxnSpPr/>
            <p:nvPr/>
          </p:nvCxnSpPr>
          <p:spPr>
            <a:xfrm>
              <a:off x="2464717" y="1645682"/>
              <a:ext cx="950921" cy="3132605"/>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5F23D4-374B-7D4A-B98E-489F8C0B3B1E}"/>
                </a:ext>
              </a:extLst>
            </p:cNvPr>
            <p:cNvSpPr txBox="1"/>
            <p:nvPr/>
          </p:nvSpPr>
          <p:spPr>
            <a:xfrm>
              <a:off x="3620735" y="3805781"/>
              <a:ext cx="518954" cy="273483"/>
            </a:xfrm>
            <a:prstGeom prst="rect">
              <a:avLst/>
            </a:prstGeom>
            <a:noFill/>
          </p:spPr>
          <p:txBody>
            <a:bodyPr wrap="none" rtlCol="0">
              <a:spAutoFit/>
            </a:bodyPr>
            <a:lstStyle/>
            <a:p>
              <a:r>
                <a:rPr lang="pt-BR" dirty="0">
                  <a:solidFill>
                    <a:srgbClr val="9172FF"/>
                  </a:solidFill>
                </a:rPr>
                <a:t>190%</a:t>
              </a:r>
            </a:p>
          </p:txBody>
        </p:sp>
        <p:cxnSp>
          <p:nvCxnSpPr>
            <p:cNvPr id="19" name="Straight Arrow Connector 18">
              <a:extLst>
                <a:ext uri="{FF2B5EF4-FFF2-40B4-BE49-F238E27FC236}">
                  <a16:creationId xmlns:a16="http://schemas.microsoft.com/office/drawing/2014/main" id="{6D22A825-BA62-0243-99DA-25881B469056}"/>
                </a:ext>
              </a:extLst>
            </p:cNvPr>
            <p:cNvCxnSpPr>
              <a:cxnSpLocks/>
            </p:cNvCxnSpPr>
            <p:nvPr/>
          </p:nvCxnSpPr>
          <p:spPr>
            <a:xfrm flipV="1">
              <a:off x="3381365" y="3631029"/>
              <a:ext cx="1078338" cy="1147258"/>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ADA692D-CBF6-D044-89D2-8501270F2DEE}"/>
              </a:ext>
            </a:extLst>
          </p:cNvPr>
          <p:cNvSpPr txBox="1"/>
          <p:nvPr/>
        </p:nvSpPr>
        <p:spPr>
          <a:xfrm>
            <a:off x="7247587" y="-30463"/>
            <a:ext cx="4984391" cy="707886"/>
          </a:xfrm>
          <a:prstGeom prst="rect">
            <a:avLst/>
          </a:prstGeom>
          <a:noFill/>
        </p:spPr>
        <p:txBody>
          <a:bodyPr wrap="square" rtlCol="0">
            <a:spAutoFit/>
          </a:bodyPr>
          <a:lstStyle/>
          <a:p>
            <a:pPr algn="ctr"/>
            <a:r>
              <a:rPr lang="en-US" sz="2000" b="1" i="1" dirty="0">
                <a:solidFill>
                  <a:schemeClr val="bg2">
                    <a:lumMod val="25000"/>
                  </a:schemeClr>
                </a:solidFill>
                <a:latin typeface="Trueno" pitchFamily="2" charset="77"/>
              </a:rPr>
              <a:t>Annual Deforestation Rate in the Brazilian Amazon</a:t>
            </a:r>
          </a:p>
        </p:txBody>
      </p:sp>
    </p:spTree>
    <p:extLst>
      <p:ext uri="{BB962C8B-B14F-4D97-AF65-F5344CB8AC3E}">
        <p14:creationId xmlns:p14="http://schemas.microsoft.com/office/powerpoint/2010/main" val="21786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 from the Amazon in 2019.</a:t>
            </a:r>
          </a:p>
        </p:txBody>
      </p:sp>
      <p:pic>
        <p:nvPicPr>
          <p:cNvPr id="5" name="Content Placeholder 4"/>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spTree>
    <p:extLst>
      <p:ext uri="{BB962C8B-B14F-4D97-AF65-F5344CB8AC3E}">
        <p14:creationId xmlns:p14="http://schemas.microsoft.com/office/powerpoint/2010/main" val="901790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rPr>
              <a:t>https://www.cnn.com/2019/08/25/americas/amazon-fire-efforts-damage/index.html</a:t>
            </a:r>
            <a:endParaRPr lang="en-US" dirty="0"/>
          </a:p>
        </p:txBody>
      </p:sp>
      <p:pic>
        <p:nvPicPr>
          <p:cNvPr id="5" name="Content Placeholder 4"/>
          <p:cNvPicPr>
            <a:picLocks noGrp="1" noChangeAspect="1"/>
          </p:cNvPicPr>
          <p:nvPr>
            <p:ph idx="1"/>
          </p:nvPr>
        </p:nvPicPr>
        <p:blipFill>
          <a:blip r:embed="rId3"/>
          <a:stretch>
            <a:fillRect/>
          </a:stretch>
        </p:blipFill>
        <p:spPr>
          <a:xfrm>
            <a:off x="2228144" y="1825625"/>
            <a:ext cx="7735712" cy="435133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spTree>
    <p:extLst>
      <p:ext uri="{BB962C8B-B14F-4D97-AF65-F5344CB8AC3E}">
        <p14:creationId xmlns:p14="http://schemas.microsoft.com/office/powerpoint/2010/main" val="2885010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https://www.cnn.com/2019/08/25/americas/amazon-fire-efforts-damage/index.html</a:t>
            </a:r>
            <a:endParaRPr lang="en-US" dirty="0"/>
          </a:p>
        </p:txBody>
      </p:sp>
      <p:pic>
        <p:nvPicPr>
          <p:cNvPr id="5" name="Content Placeholder 4"/>
          <p:cNvPicPr>
            <a:picLocks noGrp="1" noChangeAspect="1"/>
          </p:cNvPicPr>
          <p:nvPr>
            <p:ph idx="1"/>
          </p:nvPr>
        </p:nvPicPr>
        <p:blipFill rotWithShape="1">
          <a:blip r:embed="rId3"/>
          <a:srcRect t="14894"/>
          <a:stretch/>
        </p:blipFill>
        <p:spPr>
          <a:xfrm>
            <a:off x="840821" y="1809549"/>
            <a:ext cx="10012833" cy="4793382"/>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spTree>
    <p:extLst>
      <p:ext uri="{BB962C8B-B14F-4D97-AF65-F5344CB8AC3E}">
        <p14:creationId xmlns:p14="http://schemas.microsoft.com/office/powerpoint/2010/main" val="373456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August 2020 </a:t>
            </a:r>
            <a:r>
              <a:rPr lang="en-US" dirty="0">
                <a:hlinkClick r:id="rId2"/>
              </a:rPr>
              <a:t>https://www.cnn.com/2020/08/19/americas/brazil-amazon-fires-bolsonaro-intl/index.html</a:t>
            </a:r>
            <a:endParaRPr lang="en-US" dirty="0"/>
          </a:p>
        </p:txBody>
      </p:sp>
      <p:pic>
        <p:nvPicPr>
          <p:cNvPr id="5" name="Content Placeholder 4"/>
          <p:cNvPicPr>
            <a:picLocks noGrp="1" noChangeAspect="1"/>
          </p:cNvPicPr>
          <p:nvPr>
            <p:ph idx="1"/>
          </p:nvPr>
        </p:nvPicPr>
        <p:blipFill rotWithShape="1">
          <a:blip r:embed="rId3"/>
          <a:srcRect t="14673"/>
          <a:stretch/>
        </p:blipFill>
        <p:spPr>
          <a:xfrm>
            <a:off x="693020" y="1879351"/>
            <a:ext cx="10282624" cy="4935333"/>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spTree>
    <p:extLst>
      <p:ext uri="{BB962C8B-B14F-4D97-AF65-F5344CB8AC3E}">
        <p14:creationId xmlns:p14="http://schemas.microsoft.com/office/powerpoint/2010/main" val="4044366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2EB8-ADB3-4A54-BE9E-789EED74DBE7}"/>
              </a:ext>
            </a:extLst>
          </p:cNvPr>
          <p:cNvSpPr>
            <a:spLocks noGrp="1"/>
          </p:cNvSpPr>
          <p:nvPr>
            <p:ph type="title"/>
          </p:nvPr>
        </p:nvSpPr>
        <p:spPr>
          <a:xfrm>
            <a:off x="0" y="365125"/>
            <a:ext cx="12192000" cy="441119"/>
          </a:xfrm>
        </p:spPr>
        <p:txBody>
          <a:bodyPr>
            <a:normAutofit fontScale="90000"/>
          </a:bodyPr>
          <a:lstStyle/>
          <a:p>
            <a:r>
              <a:rPr lang="en-US" dirty="0"/>
              <a:t>Presidential runoff between Bolsonaro and Lula will influence the fate of the Amazon.</a:t>
            </a:r>
          </a:p>
        </p:txBody>
      </p:sp>
      <p:sp>
        <p:nvSpPr>
          <p:cNvPr id="4" name="Slide Number Placeholder 3">
            <a:extLst>
              <a:ext uri="{FF2B5EF4-FFF2-40B4-BE49-F238E27FC236}">
                <a16:creationId xmlns:a16="http://schemas.microsoft.com/office/drawing/2014/main" id="{BF9421AD-C629-4E26-A2B2-6A45D8FC39CF}"/>
              </a:ext>
            </a:extLst>
          </p:cNvPr>
          <p:cNvSpPr>
            <a:spLocks noGrp="1"/>
          </p:cNvSpPr>
          <p:nvPr>
            <p:ph type="sldNum" sz="quarter" idx="12"/>
          </p:nvPr>
        </p:nvSpPr>
        <p:spPr/>
        <p:txBody>
          <a:bodyPr/>
          <a:lstStyle/>
          <a:p>
            <a:fld id="{D47C6A6E-F6BB-4697-B856-8A66036D8304}" type="slidenum">
              <a:rPr lang="en-US" smtClean="0"/>
              <a:t>35</a:t>
            </a:fld>
            <a:endParaRPr lang="en-US"/>
          </a:p>
        </p:txBody>
      </p:sp>
      <p:pic>
        <p:nvPicPr>
          <p:cNvPr id="5122" name="794DC5D2-6DEC-4D47-9F2A-5CB8C05C8007" descr="IMG_1838.jpg">
            <a:extLst>
              <a:ext uri="{FF2B5EF4-FFF2-40B4-BE49-F238E27FC236}">
                <a16:creationId xmlns:a16="http://schemas.microsoft.com/office/drawing/2014/main" id="{927CC60C-B580-495E-A45E-F5F5637EB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887242" y="1835038"/>
            <a:ext cx="5532470" cy="414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818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EC48-AC86-40E8-A202-B49834051C7A}"/>
              </a:ext>
            </a:extLst>
          </p:cNvPr>
          <p:cNvSpPr>
            <a:spLocks noGrp="1"/>
          </p:cNvSpPr>
          <p:nvPr>
            <p:ph type="title"/>
          </p:nvPr>
        </p:nvSpPr>
        <p:spPr>
          <a:xfrm>
            <a:off x="838200" y="70157"/>
            <a:ext cx="10515600" cy="1325563"/>
          </a:xfrm>
        </p:spPr>
        <p:txBody>
          <a:bodyPr/>
          <a:lstStyle/>
          <a:p>
            <a:r>
              <a:rPr lang="en-US" dirty="0"/>
              <a:t>Look at this margin of Lula’s victory!</a:t>
            </a:r>
          </a:p>
        </p:txBody>
      </p:sp>
      <p:sp>
        <p:nvSpPr>
          <p:cNvPr id="4" name="Slide Number Placeholder 3">
            <a:extLst>
              <a:ext uri="{FF2B5EF4-FFF2-40B4-BE49-F238E27FC236}">
                <a16:creationId xmlns:a16="http://schemas.microsoft.com/office/drawing/2014/main" id="{6A117158-1FF0-465E-AD80-CE92864DF510}"/>
              </a:ext>
            </a:extLst>
          </p:cNvPr>
          <p:cNvSpPr>
            <a:spLocks noGrp="1"/>
          </p:cNvSpPr>
          <p:nvPr>
            <p:ph type="sldNum" sz="quarter" idx="12"/>
          </p:nvPr>
        </p:nvSpPr>
        <p:spPr/>
        <p:txBody>
          <a:bodyPr/>
          <a:lstStyle/>
          <a:p>
            <a:fld id="{D47C6A6E-F6BB-4697-B856-8A66036D8304}" type="slidenum">
              <a:rPr lang="en-US" smtClean="0"/>
              <a:t>36</a:t>
            </a:fld>
            <a:endParaRPr lang="en-US"/>
          </a:p>
        </p:txBody>
      </p:sp>
      <p:pic>
        <p:nvPicPr>
          <p:cNvPr id="7" name="Content Placeholder 6">
            <a:extLst>
              <a:ext uri="{FF2B5EF4-FFF2-40B4-BE49-F238E27FC236}">
                <a16:creationId xmlns:a16="http://schemas.microsoft.com/office/drawing/2014/main" id="{C4BAF4E8-EAE5-42E5-8FC0-40C105456E6D}"/>
              </a:ext>
            </a:extLst>
          </p:cNvPr>
          <p:cNvPicPr>
            <a:picLocks noGrp="1" noChangeAspect="1"/>
          </p:cNvPicPr>
          <p:nvPr>
            <p:ph idx="1"/>
          </p:nvPr>
        </p:nvPicPr>
        <p:blipFill>
          <a:blip r:embed="rId2"/>
          <a:stretch>
            <a:fillRect/>
          </a:stretch>
        </p:blipFill>
        <p:spPr>
          <a:xfrm>
            <a:off x="726446" y="1395720"/>
            <a:ext cx="9695745" cy="5453856"/>
          </a:xfrm>
          <a:prstGeom prst="rect">
            <a:avLst/>
          </a:prstGeom>
        </p:spPr>
      </p:pic>
    </p:spTree>
    <p:extLst>
      <p:ext uri="{BB962C8B-B14F-4D97-AF65-F5344CB8AC3E}">
        <p14:creationId xmlns:p14="http://schemas.microsoft.com/office/powerpoint/2010/main" val="2737329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7A31-CF05-4D74-8F20-779B5978349C}"/>
              </a:ext>
            </a:extLst>
          </p:cNvPr>
          <p:cNvSpPr>
            <a:spLocks noGrp="1"/>
          </p:cNvSpPr>
          <p:nvPr>
            <p:ph type="title"/>
          </p:nvPr>
        </p:nvSpPr>
        <p:spPr>
          <a:xfrm>
            <a:off x="0" y="365126"/>
            <a:ext cx="12192000" cy="365126"/>
          </a:xfrm>
        </p:spPr>
        <p:txBody>
          <a:bodyPr>
            <a:normAutofit fontScale="90000"/>
          </a:bodyPr>
          <a:lstStyle/>
          <a:p>
            <a:r>
              <a:rPr lang="en-US" sz="2400" dirty="0">
                <a:hlinkClick r:id="rId2"/>
              </a:rPr>
              <a:t>https://www.cnn.com/2022/10/30/americas/brazil-election-lula-da-silva-wins-intl/index.html</a:t>
            </a:r>
            <a:br>
              <a:rPr lang="en-US" sz="2400" dirty="0"/>
            </a:br>
            <a:endParaRPr lang="en-US" sz="2400" dirty="0"/>
          </a:p>
        </p:txBody>
      </p:sp>
      <p:sp>
        <p:nvSpPr>
          <p:cNvPr id="3" name="Content Placeholder 2">
            <a:extLst>
              <a:ext uri="{FF2B5EF4-FFF2-40B4-BE49-F238E27FC236}">
                <a16:creationId xmlns:a16="http://schemas.microsoft.com/office/drawing/2014/main" id="{010388D1-01B2-43A7-9323-99907BC34585}"/>
              </a:ext>
            </a:extLst>
          </p:cNvPr>
          <p:cNvSpPr>
            <a:spLocks noGrp="1"/>
          </p:cNvSpPr>
          <p:nvPr>
            <p:ph idx="1"/>
          </p:nvPr>
        </p:nvSpPr>
        <p:spPr>
          <a:xfrm>
            <a:off x="0" y="793237"/>
            <a:ext cx="12192000" cy="5106118"/>
          </a:xfrm>
        </p:spPr>
        <p:txBody>
          <a:bodyPr>
            <a:noAutofit/>
          </a:bodyPr>
          <a:lstStyle/>
          <a:p>
            <a:pPr marL="0" indent="0">
              <a:buNone/>
            </a:pPr>
            <a:r>
              <a:rPr lang="en-US" sz="3600" dirty="0"/>
              <a:t>Lula da Silva called for “a new world governance” to address climate change and stressed that Brazil should take a central role in that governance, given its natural resources. According to the head of Lula da Silva’s government plan, </a:t>
            </a:r>
            <a:r>
              <a:rPr lang="en-US" sz="3600" dirty="0" err="1"/>
              <a:t>Aloizio</a:t>
            </a:r>
            <a:r>
              <a:rPr lang="en-US" sz="3600" dirty="0"/>
              <a:t> </a:t>
            </a:r>
            <a:r>
              <a:rPr lang="en-US" sz="3600" dirty="0" err="1"/>
              <a:t>Mercadante</a:t>
            </a:r>
            <a:r>
              <a:rPr lang="en-US" sz="3600" dirty="0"/>
              <a:t>, another tactic will be to create a group including </a:t>
            </a:r>
            <a:r>
              <a:rPr lang="en-US" sz="3600" b="1" dirty="0"/>
              <a:t>Brazil, Indonesia and Congo </a:t>
            </a:r>
            <a:r>
              <a:rPr lang="en-US" sz="3600" dirty="0"/>
              <a:t>ahead of the UN-led November 2022 Conference of Parties. The group would aim to pressure richer countries to finance the protection of forests as well as outlining strategies for the </a:t>
            </a:r>
            <a:r>
              <a:rPr lang="en-US" sz="3600" b="1" dirty="0"/>
              <a:t>global carbon market</a:t>
            </a:r>
            <a:r>
              <a:rPr lang="en-US" sz="3600" dirty="0"/>
              <a:t>. </a:t>
            </a:r>
          </a:p>
        </p:txBody>
      </p:sp>
      <p:sp>
        <p:nvSpPr>
          <p:cNvPr id="4" name="Slide Number Placeholder 3">
            <a:extLst>
              <a:ext uri="{FF2B5EF4-FFF2-40B4-BE49-F238E27FC236}">
                <a16:creationId xmlns:a16="http://schemas.microsoft.com/office/drawing/2014/main" id="{4618029F-AD6C-40D4-91BD-41EDFEED3D2E}"/>
              </a:ext>
            </a:extLst>
          </p:cNvPr>
          <p:cNvSpPr>
            <a:spLocks noGrp="1"/>
          </p:cNvSpPr>
          <p:nvPr>
            <p:ph type="sldNum" sz="quarter" idx="12"/>
          </p:nvPr>
        </p:nvSpPr>
        <p:spPr/>
        <p:txBody>
          <a:bodyPr/>
          <a:lstStyle/>
          <a:p>
            <a:fld id="{D47C6A6E-F6BB-4697-B856-8A66036D8304}" type="slidenum">
              <a:rPr lang="en-US" smtClean="0"/>
              <a:t>37</a:t>
            </a:fld>
            <a:endParaRPr lang="en-US"/>
          </a:p>
        </p:txBody>
      </p:sp>
    </p:spTree>
    <p:extLst>
      <p:ext uri="{BB962C8B-B14F-4D97-AF65-F5344CB8AC3E}">
        <p14:creationId xmlns:p14="http://schemas.microsoft.com/office/powerpoint/2010/main" val="632890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0" y="8989"/>
            <a:ext cx="12192000" cy="1117168"/>
          </a:xfrm>
          <a:prstGeom prst="rect">
            <a:avLst/>
          </a:prstGeom>
          <a:noFill/>
          <a:ln>
            <a:noFill/>
          </a:ln>
        </p:spPr>
        <p:txBody>
          <a:bodyPr spcFirstLastPara="1" wrap="square" lIns="91425" tIns="45700" rIns="91425" bIns="45700" anchor="ctr" anchorCtr="0">
            <a:normAutofit fontScale="90000"/>
          </a:bodyPr>
          <a:lstStyle/>
          <a:p>
            <a:pPr lvl="0">
              <a:spcBef>
                <a:spcPts val="0"/>
              </a:spcBef>
              <a:buClr>
                <a:schemeClr val="dk1"/>
              </a:buClr>
              <a:buSzPct val="100000"/>
            </a:pPr>
            <a:r>
              <a:rPr lang="en-US" dirty="0"/>
              <a:t>This is the first page of the MapBiomas data platform.</a:t>
            </a:r>
            <a:br>
              <a:rPr lang="en-US" dirty="0"/>
            </a:br>
            <a:r>
              <a:rPr lang="en-US" dirty="0">
                <a:hlinkClick r:id="rId3"/>
              </a:rPr>
              <a:t>https://mapbiomas.org/en?cama_set_language=en</a:t>
            </a:r>
            <a:endParaRPr dirty="0"/>
          </a:p>
        </p:txBody>
      </p:sp>
      <p:pic>
        <p:nvPicPr>
          <p:cNvPr id="118" name="Google Shape;118;p4"/>
          <p:cNvPicPr preferRelativeResize="0">
            <a:picLocks noGrp="1"/>
          </p:cNvPicPr>
          <p:nvPr>
            <p:ph type="body" idx="1"/>
          </p:nvPr>
        </p:nvPicPr>
        <p:blipFill rotWithShape="1">
          <a:blip r:embed="rId4">
            <a:alphaModFix/>
          </a:blip>
          <a:srcRect t="19226" b="8481"/>
          <a:stretch/>
        </p:blipFill>
        <p:spPr>
          <a:xfrm>
            <a:off x="1" y="1247476"/>
            <a:ext cx="12213174" cy="4966511"/>
          </a:xfrm>
          <a:prstGeom prst="rect">
            <a:avLst/>
          </a:prstGeom>
          <a:noFill/>
          <a:ln>
            <a:noFill/>
          </a:ln>
        </p:spPr>
      </p:pic>
      <p:sp>
        <p:nvSpPr>
          <p:cNvPr id="119" name="Google Shape;11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0" y="8989"/>
            <a:ext cx="12192000" cy="11171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3600" dirty="0"/>
              <a:t>This shows each class’ size at each time point.</a:t>
            </a:r>
            <a:endParaRPr sz="3600" dirty="0"/>
          </a:p>
        </p:txBody>
      </p:sp>
      <p:sp>
        <p:nvSpPr>
          <p:cNvPr id="125" name="Google Shape;12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126" name="Google Shape;126;p5"/>
          <p:cNvPicPr preferRelativeResize="0">
            <a:picLocks noGrp="1"/>
          </p:cNvPicPr>
          <p:nvPr>
            <p:ph type="body" idx="1"/>
          </p:nvPr>
        </p:nvPicPr>
        <p:blipFill rotWithShape="1">
          <a:blip r:embed="rId3">
            <a:alphaModFix/>
          </a:blip>
          <a:srcRect/>
          <a:stretch/>
        </p:blipFill>
        <p:spPr>
          <a:xfrm>
            <a:off x="1229033" y="1129796"/>
            <a:ext cx="8878529" cy="5709665"/>
          </a:xfrm>
          <a:prstGeom prst="rect">
            <a:avLst/>
          </a:prstGeom>
          <a:noFill/>
          <a:ln>
            <a:noFill/>
          </a:ln>
        </p:spPr>
      </p:pic>
      <p:sp>
        <p:nvSpPr>
          <p:cNvPr id="2" name="TextBox 1">
            <a:extLst>
              <a:ext uri="{FF2B5EF4-FFF2-40B4-BE49-F238E27FC236}">
                <a16:creationId xmlns:a16="http://schemas.microsoft.com/office/drawing/2014/main" id="{064465F6-F97F-4B01-ADB0-7FFFAEF6D91C}"/>
              </a:ext>
            </a:extLst>
          </p:cNvPr>
          <p:cNvSpPr txBox="1"/>
          <p:nvPr/>
        </p:nvSpPr>
        <p:spPr>
          <a:xfrm>
            <a:off x="9763432" y="1986119"/>
            <a:ext cx="2064774" cy="523220"/>
          </a:xfrm>
          <a:prstGeom prst="rect">
            <a:avLst/>
          </a:prstGeom>
          <a:solidFill>
            <a:schemeClr val="tx2"/>
          </a:solidFill>
        </p:spPr>
        <p:txBody>
          <a:bodyPr wrap="square" rtlCol="0">
            <a:spAutoFit/>
          </a:bodyPr>
          <a:lstStyle/>
          <a:p>
            <a:r>
              <a:rPr lang="en-US" sz="2800" dirty="0">
                <a:solidFill>
                  <a:srgbClr val="00B050"/>
                </a:solidFill>
              </a:rPr>
              <a:t>Forest</a:t>
            </a:r>
          </a:p>
        </p:txBody>
      </p:sp>
      <p:sp>
        <p:nvSpPr>
          <p:cNvPr id="6" name="TextBox 5">
            <a:extLst>
              <a:ext uri="{FF2B5EF4-FFF2-40B4-BE49-F238E27FC236}">
                <a16:creationId xmlns:a16="http://schemas.microsoft.com/office/drawing/2014/main" id="{AB4B0A95-78AE-4A04-9F5D-B5350E7C5C78}"/>
              </a:ext>
            </a:extLst>
          </p:cNvPr>
          <p:cNvSpPr txBox="1"/>
          <p:nvPr/>
        </p:nvSpPr>
        <p:spPr>
          <a:xfrm>
            <a:off x="9758515" y="4478603"/>
            <a:ext cx="2064774" cy="523220"/>
          </a:xfrm>
          <a:prstGeom prst="rect">
            <a:avLst/>
          </a:prstGeom>
          <a:solidFill>
            <a:schemeClr val="tx2"/>
          </a:solidFill>
        </p:spPr>
        <p:txBody>
          <a:bodyPr wrap="square" rtlCol="0">
            <a:spAutoFit/>
          </a:bodyPr>
          <a:lstStyle/>
          <a:p>
            <a:r>
              <a:rPr lang="en-US" sz="2800" dirty="0">
                <a:solidFill>
                  <a:srgbClr val="FFC000"/>
                </a:solidFill>
              </a:rPr>
              <a:t>Pasture</a:t>
            </a:r>
          </a:p>
        </p:txBody>
      </p:sp>
      <p:sp>
        <p:nvSpPr>
          <p:cNvPr id="7" name="TextBox 6">
            <a:extLst>
              <a:ext uri="{FF2B5EF4-FFF2-40B4-BE49-F238E27FC236}">
                <a16:creationId xmlns:a16="http://schemas.microsoft.com/office/drawing/2014/main" id="{6D546DD6-BEC7-4116-89B6-1AB5AF8383F0}"/>
              </a:ext>
            </a:extLst>
          </p:cNvPr>
          <p:cNvSpPr txBox="1"/>
          <p:nvPr/>
        </p:nvSpPr>
        <p:spPr>
          <a:xfrm>
            <a:off x="9717875" y="3696283"/>
            <a:ext cx="2064774" cy="523220"/>
          </a:xfrm>
          <a:prstGeom prst="rect">
            <a:avLst/>
          </a:prstGeom>
          <a:solidFill>
            <a:schemeClr val="tx2"/>
          </a:solidFill>
        </p:spPr>
        <p:txBody>
          <a:bodyPr wrap="square" rtlCol="0">
            <a:spAutoFit/>
          </a:bodyPr>
          <a:lstStyle/>
          <a:p>
            <a:r>
              <a:rPr lang="en-US" sz="2800" dirty="0">
                <a:solidFill>
                  <a:srgbClr val="FFFF00"/>
                </a:solidFill>
              </a:rPr>
              <a:t>Agriculture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4C84-18E9-4E46-A126-14EA221548ED}"/>
              </a:ext>
            </a:extLst>
          </p:cNvPr>
          <p:cNvSpPr>
            <a:spLocks noGrp="1"/>
          </p:cNvSpPr>
          <p:nvPr>
            <p:ph type="title"/>
          </p:nvPr>
        </p:nvSpPr>
        <p:spPr/>
        <p:txBody>
          <a:bodyPr/>
          <a:lstStyle/>
          <a:p>
            <a:r>
              <a:rPr lang="en-US" dirty="0"/>
              <a:t>Tanner Honnef</a:t>
            </a:r>
          </a:p>
        </p:txBody>
      </p:sp>
      <p:sp>
        <p:nvSpPr>
          <p:cNvPr id="3" name="Content Placeholder 2">
            <a:extLst>
              <a:ext uri="{FF2B5EF4-FFF2-40B4-BE49-F238E27FC236}">
                <a16:creationId xmlns:a16="http://schemas.microsoft.com/office/drawing/2014/main" id="{74C9A28C-CCAE-4764-B149-C2993910863E}"/>
              </a:ext>
            </a:extLst>
          </p:cNvPr>
          <p:cNvSpPr>
            <a:spLocks noGrp="1"/>
          </p:cNvSpPr>
          <p:nvPr>
            <p:ph idx="1"/>
          </p:nvPr>
        </p:nvSpPr>
        <p:spPr/>
        <p:txBody>
          <a:bodyPr>
            <a:normAutofit/>
          </a:bodyPr>
          <a:lstStyle/>
          <a:p>
            <a:pPr marL="0" lvl="0" indent="0">
              <a:spcBef>
                <a:spcPts val="0"/>
              </a:spcBef>
              <a:buNone/>
            </a:pPr>
            <a:r>
              <a:rPr lang="en-US" dirty="0">
                <a:solidFill>
                  <a:prstClr val="black"/>
                </a:solidFill>
              </a:rPr>
              <a:t>Tanner Honnef is a senior Geography major from California. He earned an A in this course during Fall 2021. He is now in the second semester of his Honors Thesis working with Professor Pontius on the topics of this course as they relate to forestry-based carbon offset projects in coordination with the researcher at Clark Labs. Tanner recently did a semester abroad in Chile. Tanner plans to earn his Masters in GIS next year as part of Clark’s Advanced Degree Program. Tanner is captain of the Clark tennis team, and will string your racket as part of the business he created.</a:t>
            </a:r>
          </a:p>
        </p:txBody>
      </p:sp>
      <p:sp>
        <p:nvSpPr>
          <p:cNvPr id="4" name="Slide Number Placeholder 3">
            <a:extLst>
              <a:ext uri="{FF2B5EF4-FFF2-40B4-BE49-F238E27FC236}">
                <a16:creationId xmlns:a16="http://schemas.microsoft.com/office/drawing/2014/main" id="{8A52C0B5-342A-4103-A492-1324A1AB672E}"/>
              </a:ext>
            </a:extLst>
          </p:cNvPr>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1810569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9C13-0A86-458A-9ECB-9A50D61E520E}"/>
              </a:ext>
            </a:extLst>
          </p:cNvPr>
          <p:cNvSpPr>
            <a:spLocks noGrp="1"/>
          </p:cNvSpPr>
          <p:nvPr>
            <p:ph type="title"/>
          </p:nvPr>
        </p:nvSpPr>
        <p:spPr>
          <a:xfrm>
            <a:off x="0" y="20996"/>
            <a:ext cx="12192000" cy="686927"/>
          </a:xfrm>
        </p:spPr>
        <p:txBody>
          <a:bodyPr>
            <a:normAutofit fontScale="90000"/>
          </a:bodyPr>
          <a:lstStyle/>
          <a:p>
            <a:r>
              <a:rPr lang="en-US" dirty="0"/>
              <a:t>Tasso Azevedo is the driving force behind MapBiomas</a:t>
            </a:r>
          </a:p>
        </p:txBody>
      </p:sp>
      <p:sp>
        <p:nvSpPr>
          <p:cNvPr id="4" name="Slide Number Placeholder 3">
            <a:extLst>
              <a:ext uri="{FF2B5EF4-FFF2-40B4-BE49-F238E27FC236}">
                <a16:creationId xmlns:a16="http://schemas.microsoft.com/office/drawing/2014/main" id="{D61BAF1D-8580-4598-9CE8-EA8A3D90BE20}"/>
              </a:ext>
            </a:extLst>
          </p:cNvPr>
          <p:cNvSpPr>
            <a:spLocks noGrp="1"/>
          </p:cNvSpPr>
          <p:nvPr>
            <p:ph type="sldNum" sz="quarter" idx="12"/>
          </p:nvPr>
        </p:nvSpPr>
        <p:spPr/>
        <p:txBody>
          <a:bodyPr/>
          <a:lstStyle/>
          <a:p>
            <a:fld id="{D47C6A6E-F6BB-4697-B856-8A66036D8304}" type="slidenum">
              <a:rPr lang="en-US" smtClean="0"/>
              <a:t>40</a:t>
            </a:fld>
            <a:endParaRPr lang="en-US"/>
          </a:p>
        </p:txBody>
      </p:sp>
      <p:pic>
        <p:nvPicPr>
          <p:cNvPr id="5122" name="580E3C0C-B01C-4DE1-902D-418150BA3E50" descr="IMG_2613.jpg">
            <a:extLst>
              <a:ext uri="{FF2B5EF4-FFF2-40B4-BE49-F238E27FC236}">
                <a16:creationId xmlns:a16="http://schemas.microsoft.com/office/drawing/2014/main" id="{FFBAC3BB-0508-433F-9779-7C5465EE9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075" y="707922"/>
            <a:ext cx="8175676" cy="613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3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9C13-0A86-458A-9ECB-9A50D61E520E}"/>
              </a:ext>
            </a:extLst>
          </p:cNvPr>
          <p:cNvSpPr>
            <a:spLocks noGrp="1"/>
          </p:cNvSpPr>
          <p:nvPr>
            <p:ph type="title"/>
          </p:nvPr>
        </p:nvSpPr>
        <p:spPr>
          <a:xfrm>
            <a:off x="0" y="20996"/>
            <a:ext cx="12192000" cy="686927"/>
          </a:xfrm>
        </p:spPr>
        <p:txBody>
          <a:bodyPr>
            <a:normAutofit fontScale="90000"/>
          </a:bodyPr>
          <a:lstStyle/>
          <a:p>
            <a:r>
              <a:rPr lang="en-US" dirty="0"/>
              <a:t>Professor </a:t>
            </a:r>
            <a:r>
              <a:rPr lang="en-US" dirty="0" err="1"/>
              <a:t>Hasenack</a:t>
            </a:r>
            <a:r>
              <a:rPr lang="en-US" dirty="0"/>
              <a:t> in front of the IDRISI Resource Center.</a:t>
            </a:r>
          </a:p>
        </p:txBody>
      </p:sp>
      <p:sp>
        <p:nvSpPr>
          <p:cNvPr id="4" name="Slide Number Placeholder 3">
            <a:extLst>
              <a:ext uri="{FF2B5EF4-FFF2-40B4-BE49-F238E27FC236}">
                <a16:creationId xmlns:a16="http://schemas.microsoft.com/office/drawing/2014/main" id="{D61BAF1D-8580-4598-9CE8-EA8A3D90BE20}"/>
              </a:ext>
            </a:extLst>
          </p:cNvPr>
          <p:cNvSpPr>
            <a:spLocks noGrp="1"/>
          </p:cNvSpPr>
          <p:nvPr>
            <p:ph type="sldNum" sz="quarter" idx="12"/>
          </p:nvPr>
        </p:nvSpPr>
        <p:spPr/>
        <p:txBody>
          <a:bodyPr/>
          <a:lstStyle/>
          <a:p>
            <a:fld id="{D47C6A6E-F6BB-4697-B856-8A66036D8304}" type="slidenum">
              <a:rPr lang="en-US" smtClean="0"/>
              <a:t>41</a:t>
            </a:fld>
            <a:endParaRPr lang="en-US"/>
          </a:p>
        </p:txBody>
      </p:sp>
      <p:pic>
        <p:nvPicPr>
          <p:cNvPr id="3074" name="8C2A8EAA-1BA3-4B51-BEF5-00DA31D70C48" descr="IMG_1333.jpg">
            <a:extLst>
              <a:ext uri="{FF2B5EF4-FFF2-40B4-BE49-F238E27FC236}">
                <a16:creationId xmlns:a16="http://schemas.microsoft.com/office/drawing/2014/main" id="{4ADBBCF0-5E9A-4726-A937-B29442D45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016" y="707923"/>
            <a:ext cx="8018069" cy="60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48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886159"/>
          </a:xfrm>
        </p:spPr>
        <p:txBody>
          <a:bodyPr>
            <a:normAutofit/>
          </a:bodyPr>
          <a:lstStyle/>
          <a:p>
            <a:r>
              <a:rPr lang="en-US" dirty="0"/>
              <a:t>Should humans reduce tropical deforestation?</a:t>
            </a:r>
          </a:p>
        </p:txBody>
      </p:sp>
      <p:sp>
        <p:nvSpPr>
          <p:cNvPr id="3" name="Content Placeholder 2"/>
          <p:cNvSpPr>
            <a:spLocks noGrp="1"/>
          </p:cNvSpPr>
          <p:nvPr>
            <p:ph idx="1"/>
          </p:nvPr>
        </p:nvSpPr>
        <p:spPr>
          <a:xfrm>
            <a:off x="0" y="1318661"/>
            <a:ext cx="12192000" cy="4858302"/>
          </a:xfrm>
        </p:spPr>
        <p:txBody>
          <a:bodyPr/>
          <a:lstStyle/>
          <a:p>
            <a:pPr marL="514350" indent="-514350">
              <a:buFont typeface="+mj-lt"/>
              <a:buAutoNum type="arabicPeriod"/>
            </a:pPr>
            <a:r>
              <a:rPr lang="en-US" dirty="0"/>
              <a:t>If not, then why not?</a:t>
            </a:r>
          </a:p>
          <a:p>
            <a:pPr marL="514350" indent="-514350">
              <a:buFont typeface="+mj-lt"/>
              <a:buAutoNum type="arabicPeriod"/>
            </a:pPr>
            <a:r>
              <a:rPr lang="en-US" dirty="0"/>
              <a:t>If so, then why and how?</a:t>
            </a:r>
          </a:p>
        </p:txBody>
      </p:sp>
      <p:sp>
        <p:nvSpPr>
          <p:cNvPr id="4" name="Slide Number Placeholder 3"/>
          <p:cNvSpPr>
            <a:spLocks noGrp="1"/>
          </p:cNvSpPr>
          <p:nvPr>
            <p:ph type="sldNum" sz="quarter" idx="12"/>
          </p:nvPr>
        </p:nvSpPr>
        <p:spPr/>
        <p:txBody>
          <a:bodyPr/>
          <a:lstStyle/>
          <a:p>
            <a:fld id="{D47C6A6E-F6BB-4697-B856-8A66036D8304}" type="slidenum">
              <a:rPr lang="en-US" smtClean="0"/>
              <a:t>42</a:t>
            </a:fld>
            <a:endParaRPr lang="en-US"/>
          </a:p>
        </p:txBody>
      </p:sp>
    </p:spTree>
    <p:extLst>
      <p:ext uri="{BB962C8B-B14F-4D97-AF65-F5344CB8AC3E}">
        <p14:creationId xmlns:p14="http://schemas.microsoft.com/office/powerpoint/2010/main" val="3264749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Tropical Forests are a coupled human-natural system</a:t>
            </a:r>
          </a:p>
        </p:txBody>
      </p:sp>
      <p:sp>
        <p:nvSpPr>
          <p:cNvPr id="3" name="Content Placeholder 2"/>
          <p:cNvSpPr>
            <a:spLocks noGrp="1"/>
          </p:cNvSpPr>
          <p:nvPr>
            <p:ph idx="1"/>
          </p:nvPr>
        </p:nvSpPr>
        <p:spPr>
          <a:xfrm>
            <a:off x="838199" y="1318661"/>
            <a:ext cx="11049001" cy="4858302"/>
          </a:xfrm>
        </p:spPr>
        <p:txBody>
          <a:bodyPr>
            <a:normAutofit/>
          </a:bodyPr>
          <a:lstStyle/>
          <a:p>
            <a:pPr marL="514350" indent="-514350">
              <a:buFont typeface="+mj-lt"/>
              <a:buAutoNum type="arabicPeriod"/>
            </a:pPr>
            <a:r>
              <a:rPr lang="en-US" dirty="0"/>
              <a:t>How do humans influence tropical forests?</a:t>
            </a:r>
          </a:p>
          <a:p>
            <a:pPr marL="514350" indent="-514350">
              <a:buFont typeface="+mj-lt"/>
              <a:buAutoNum type="arabicPeriod"/>
            </a:pPr>
            <a:r>
              <a:rPr lang="en-US" dirty="0"/>
              <a:t>How do tropical forests influence humans?</a:t>
            </a:r>
          </a:p>
          <a:p>
            <a:pPr marL="514350" indent="-514350">
              <a:buFont typeface="+mj-lt"/>
              <a:buAutoNum type="arabicPeriod"/>
            </a:pPr>
            <a:r>
              <a:rPr lang="en-US" dirty="0"/>
              <a:t>Who wants to understand the possible future tropical forest scenarios?</a:t>
            </a:r>
          </a:p>
        </p:txBody>
      </p:sp>
      <p:sp>
        <p:nvSpPr>
          <p:cNvPr id="4" name="Slide Number Placeholder 3"/>
          <p:cNvSpPr>
            <a:spLocks noGrp="1"/>
          </p:cNvSpPr>
          <p:nvPr>
            <p:ph type="sldNum" sz="quarter" idx="12"/>
          </p:nvPr>
        </p:nvSpPr>
        <p:spPr/>
        <p:txBody>
          <a:bodyPr/>
          <a:lstStyle/>
          <a:p>
            <a:fld id="{D47C6A6E-F6BB-4697-B856-8A66036D8304}" type="slidenum">
              <a:rPr lang="en-US" smtClean="0"/>
              <a:t>43</a:t>
            </a:fld>
            <a:endParaRPr lang="en-US"/>
          </a:p>
        </p:txBody>
      </p:sp>
    </p:spTree>
    <p:extLst>
      <p:ext uri="{BB962C8B-B14F-4D97-AF65-F5344CB8AC3E}">
        <p14:creationId xmlns:p14="http://schemas.microsoft.com/office/powerpoint/2010/main" val="3898137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Tropical Forests are a coupled human-natural system</a:t>
            </a:r>
          </a:p>
        </p:txBody>
      </p:sp>
      <p:sp>
        <p:nvSpPr>
          <p:cNvPr id="3" name="Content Placeholder 2"/>
          <p:cNvSpPr>
            <a:spLocks noGrp="1"/>
          </p:cNvSpPr>
          <p:nvPr>
            <p:ph idx="1"/>
          </p:nvPr>
        </p:nvSpPr>
        <p:spPr>
          <a:xfrm>
            <a:off x="838199" y="1318661"/>
            <a:ext cx="11049001" cy="4858302"/>
          </a:xfrm>
        </p:spPr>
        <p:txBody>
          <a:bodyPr>
            <a:normAutofit/>
          </a:bodyPr>
          <a:lstStyle/>
          <a:p>
            <a:pPr marL="514350" indent="-514350">
              <a:buFont typeface="+mj-lt"/>
              <a:buAutoNum type="arabicPeriod"/>
            </a:pPr>
            <a:r>
              <a:rPr lang="en-US" dirty="0"/>
              <a:t>How do humans influence tropical forests?</a:t>
            </a:r>
          </a:p>
          <a:p>
            <a:pPr marL="457200" lvl="1" indent="0">
              <a:buNone/>
            </a:pPr>
            <a:r>
              <a:rPr lang="en-US" dirty="0"/>
              <a:t>Humans cause deforestation, mostly for agriculture.</a:t>
            </a:r>
          </a:p>
          <a:p>
            <a:pPr marL="514350" indent="-514350">
              <a:buFont typeface="+mj-lt"/>
              <a:buAutoNum type="arabicPeriod"/>
            </a:pPr>
            <a:r>
              <a:rPr lang="en-US" dirty="0"/>
              <a:t>How do tropical forests influence humans?</a:t>
            </a:r>
          </a:p>
          <a:p>
            <a:pPr marL="457200" lvl="1" indent="0">
              <a:buNone/>
            </a:pPr>
            <a:r>
              <a:rPr lang="en-US" dirty="0"/>
              <a:t>Land change accounts for about 15-20 percent of greenhouse gas emissions, mostly due to tropical deforestation and forest degradation. Tropical deforestation increases the likelihood of coronaviruses jumping from animals to humans. Tropical forests are a source of minerals for your iPhones and electric cars.</a:t>
            </a:r>
          </a:p>
          <a:p>
            <a:pPr marL="514350" indent="-514350">
              <a:buFont typeface="+mj-lt"/>
              <a:buAutoNum type="arabicPeriod"/>
            </a:pPr>
            <a:r>
              <a:rPr lang="en-US" dirty="0"/>
              <a:t>Who wants to understand the possible future tropical forest scenarios?</a:t>
            </a:r>
          </a:p>
          <a:p>
            <a:pPr marL="457200" lvl="1" indent="0">
              <a:buNone/>
            </a:pPr>
            <a:r>
              <a:rPr lang="en-US" dirty="0"/>
              <a:t>Scientists who study climate change, biodiversity, viruses, agriculture, genocide, etc.</a:t>
            </a:r>
          </a:p>
          <a:p>
            <a:pPr marL="457200" lvl="1" indent="0">
              <a:buNone/>
            </a:pPr>
            <a:r>
              <a:rPr lang="en-US" dirty="0"/>
              <a:t>Clark Professors Sangermano, Estes, Williams, Rogan, Pontius, and Eastman.</a:t>
            </a:r>
          </a:p>
          <a:p>
            <a:pPr marL="457200" lvl="1" indent="0">
              <a:buNone/>
            </a:pPr>
            <a:r>
              <a:rPr lang="en-US" dirty="0"/>
              <a:t>Professionals at Conservation International, MapBiomas, and </a:t>
            </a:r>
            <a:r>
              <a:rPr lang="en-US" dirty="0" err="1"/>
              <a:t>Verra</a:t>
            </a:r>
            <a:r>
              <a:rPr lang="en-US" dirty="0"/>
              <a:t>.</a:t>
            </a:r>
          </a:p>
        </p:txBody>
      </p:sp>
      <p:sp>
        <p:nvSpPr>
          <p:cNvPr id="4" name="Slide Number Placeholder 3"/>
          <p:cNvSpPr>
            <a:spLocks noGrp="1"/>
          </p:cNvSpPr>
          <p:nvPr>
            <p:ph type="sldNum" sz="quarter" idx="12"/>
          </p:nvPr>
        </p:nvSpPr>
        <p:spPr/>
        <p:txBody>
          <a:bodyPr/>
          <a:lstStyle/>
          <a:p>
            <a:fld id="{D47C6A6E-F6BB-4697-B856-8A66036D8304}" type="slidenum">
              <a:rPr lang="en-US" smtClean="0"/>
              <a:t>44</a:t>
            </a:fld>
            <a:endParaRPr lang="en-US"/>
          </a:p>
        </p:txBody>
      </p:sp>
    </p:spTree>
    <p:extLst>
      <p:ext uri="{BB962C8B-B14F-4D97-AF65-F5344CB8AC3E}">
        <p14:creationId xmlns:p14="http://schemas.microsoft.com/office/powerpoint/2010/main" val="2399220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77653A7-4B5E-471D-8C00-9DCE34E00B75}" type="slidenum">
              <a:rPr lang="en-US" altLang="en-US" sz="1400"/>
              <a:pPr>
                <a:spcBef>
                  <a:spcPct val="0"/>
                </a:spcBef>
                <a:buFontTx/>
                <a:buNone/>
              </a:pPr>
              <a:t>45</a:t>
            </a:fld>
            <a:endParaRPr lang="en-US" altLang="en-US" sz="1400"/>
          </a:p>
        </p:txBody>
      </p:sp>
      <p:sp>
        <p:nvSpPr>
          <p:cNvPr id="5123" name="Rectangle 2"/>
          <p:cNvSpPr>
            <a:spLocks noGrp="1" noChangeArrowheads="1"/>
          </p:cNvSpPr>
          <p:nvPr>
            <p:ph type="title"/>
          </p:nvPr>
        </p:nvSpPr>
        <p:spPr>
          <a:xfrm>
            <a:off x="0" y="365126"/>
            <a:ext cx="12192000" cy="424146"/>
          </a:xfrm>
        </p:spPr>
        <p:txBody>
          <a:bodyPr>
            <a:normAutofit fontScale="90000"/>
          </a:bodyPr>
          <a:lstStyle/>
          <a:p>
            <a:pPr algn="ctr"/>
            <a:r>
              <a:rPr lang="en-US" altLang="en-US" sz="4200" dirty="0"/>
              <a:t>Land use change accounts for 15-20% of emissions</a:t>
            </a:r>
          </a:p>
        </p:txBody>
      </p:sp>
      <p:grpSp>
        <p:nvGrpSpPr>
          <p:cNvPr id="2" name="Group 1"/>
          <p:cNvGrpSpPr/>
          <p:nvPr/>
        </p:nvGrpSpPr>
        <p:grpSpPr>
          <a:xfrm>
            <a:off x="1752600" y="789271"/>
            <a:ext cx="8839200" cy="5829300"/>
            <a:chOff x="1752600" y="365760"/>
            <a:chExt cx="8839200" cy="5829300"/>
          </a:xfrm>
        </p:grpSpPr>
        <p:pic>
          <p:nvPicPr>
            <p:cNvPr id="5124" name="Picture 3" descr="spaghetti chart ghg emissions w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65760"/>
              <a:ext cx="85725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4"/>
            <p:cNvSpPr txBox="1">
              <a:spLocks noChangeArrowheads="1"/>
            </p:cNvSpPr>
            <p:nvPr/>
          </p:nvSpPr>
          <p:spPr bwMode="auto">
            <a:xfrm>
              <a:off x="2438400" y="1051561"/>
              <a:ext cx="2571750" cy="366713"/>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Transportation  13.5%</a:t>
              </a:r>
            </a:p>
          </p:txBody>
        </p:sp>
        <p:sp>
          <p:nvSpPr>
            <p:cNvPr id="5126" name="Text Box 5"/>
            <p:cNvSpPr txBox="1">
              <a:spLocks noChangeArrowheads="1"/>
            </p:cNvSpPr>
            <p:nvPr/>
          </p:nvSpPr>
          <p:spPr bwMode="auto">
            <a:xfrm>
              <a:off x="2514600" y="1889760"/>
              <a:ext cx="1752600" cy="64135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Energy &amp; Heat  24.6%</a:t>
              </a:r>
            </a:p>
          </p:txBody>
        </p:sp>
        <p:sp>
          <p:nvSpPr>
            <p:cNvPr id="5127" name="Text Box 6"/>
            <p:cNvSpPr txBox="1">
              <a:spLocks noChangeArrowheads="1"/>
            </p:cNvSpPr>
            <p:nvPr/>
          </p:nvSpPr>
          <p:spPr bwMode="auto">
            <a:xfrm>
              <a:off x="2514600" y="2956561"/>
              <a:ext cx="1951038" cy="244475"/>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b="1">
                  <a:latin typeface="Arial" panose="020B0604020202020204" pitchFamily="34" charset="0"/>
                </a:rPr>
                <a:t>Other Fuel Combustion  9.0%</a:t>
              </a:r>
            </a:p>
          </p:txBody>
        </p:sp>
        <p:sp>
          <p:nvSpPr>
            <p:cNvPr id="5128" name="Text Box 7"/>
            <p:cNvSpPr txBox="1">
              <a:spLocks noChangeArrowheads="1"/>
            </p:cNvSpPr>
            <p:nvPr/>
          </p:nvSpPr>
          <p:spPr bwMode="auto">
            <a:xfrm>
              <a:off x="2438400" y="3275648"/>
              <a:ext cx="1860550" cy="366712"/>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Industry  10.4%</a:t>
              </a:r>
            </a:p>
          </p:txBody>
        </p:sp>
        <p:sp>
          <p:nvSpPr>
            <p:cNvPr id="5129" name="Text Box 8"/>
            <p:cNvSpPr txBox="1">
              <a:spLocks noChangeArrowheads="1"/>
            </p:cNvSpPr>
            <p:nvPr/>
          </p:nvSpPr>
          <p:spPr bwMode="auto">
            <a:xfrm>
              <a:off x="2438400" y="3653474"/>
              <a:ext cx="2006600" cy="274637"/>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b="1">
                  <a:latin typeface="Arial" panose="020B0604020202020204" pitchFamily="34" charset="0"/>
                </a:rPr>
                <a:t>Fugitive Emissions  3.9%</a:t>
              </a:r>
            </a:p>
          </p:txBody>
        </p:sp>
        <p:sp>
          <p:nvSpPr>
            <p:cNvPr id="5130" name="Text Box 9"/>
            <p:cNvSpPr txBox="1">
              <a:spLocks noChangeArrowheads="1"/>
            </p:cNvSpPr>
            <p:nvPr/>
          </p:nvSpPr>
          <p:spPr bwMode="auto">
            <a:xfrm>
              <a:off x="2438400" y="3947161"/>
              <a:ext cx="1905000" cy="24447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000" b="1">
                  <a:latin typeface="Arial" panose="020B0604020202020204" pitchFamily="34" charset="0"/>
                </a:rPr>
                <a:t>Industrial Processes  3.4%</a:t>
              </a:r>
            </a:p>
          </p:txBody>
        </p:sp>
        <p:sp>
          <p:nvSpPr>
            <p:cNvPr id="5131" name="Text Box 10"/>
            <p:cNvSpPr txBox="1">
              <a:spLocks noChangeArrowheads="1"/>
            </p:cNvSpPr>
            <p:nvPr/>
          </p:nvSpPr>
          <p:spPr bwMode="auto">
            <a:xfrm>
              <a:off x="1905000" y="4404361"/>
              <a:ext cx="2895600" cy="366713"/>
            </a:xfrm>
            <a:prstGeom prst="rect">
              <a:avLst/>
            </a:prstGeom>
            <a:solidFill>
              <a:srgbClr val="33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Land Use Change  18.2%</a:t>
              </a:r>
            </a:p>
          </p:txBody>
        </p:sp>
        <p:sp>
          <p:nvSpPr>
            <p:cNvPr id="5132" name="Text Box 11"/>
            <p:cNvSpPr txBox="1">
              <a:spLocks noChangeArrowheads="1"/>
            </p:cNvSpPr>
            <p:nvPr/>
          </p:nvSpPr>
          <p:spPr bwMode="auto">
            <a:xfrm>
              <a:off x="2438400" y="5256848"/>
              <a:ext cx="2178050" cy="366712"/>
            </a:xfrm>
            <a:prstGeom prst="rect">
              <a:avLst/>
            </a:prstGeom>
            <a:solidFill>
              <a:srgbClr val="CC99FF"/>
            </a:solidFill>
            <a:ln>
              <a:noFill/>
            </a:ln>
            <a:effectLst/>
            <a:extLs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Agriculture  13.5%</a:t>
              </a:r>
            </a:p>
          </p:txBody>
        </p:sp>
        <p:sp>
          <p:nvSpPr>
            <p:cNvPr id="5133" name="Text Box 12"/>
            <p:cNvSpPr txBox="1">
              <a:spLocks noChangeArrowheads="1"/>
            </p:cNvSpPr>
            <p:nvPr/>
          </p:nvSpPr>
          <p:spPr bwMode="auto">
            <a:xfrm>
              <a:off x="2438401" y="5699760"/>
              <a:ext cx="1209675" cy="3048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b="1">
                  <a:latin typeface="Arial" panose="020B0604020202020204" pitchFamily="34" charset="0"/>
                </a:rPr>
                <a:t>Waste  3.6%</a:t>
              </a:r>
            </a:p>
          </p:txBody>
        </p:sp>
        <p:sp>
          <p:nvSpPr>
            <p:cNvPr id="5134" name="Text Box 13"/>
            <p:cNvSpPr txBox="1">
              <a:spLocks noChangeArrowheads="1"/>
            </p:cNvSpPr>
            <p:nvPr/>
          </p:nvSpPr>
          <p:spPr bwMode="auto">
            <a:xfrm>
              <a:off x="8686800" y="2270761"/>
              <a:ext cx="1295400" cy="1190625"/>
            </a:xfrm>
            <a:prstGeom prst="rect">
              <a:avLst/>
            </a:prstGeom>
            <a:solidFill>
              <a:srgbClr val="CC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Carbon Dioxide (CO</a:t>
              </a:r>
              <a:r>
                <a:rPr lang="en-US" altLang="en-US" sz="1800" b="1" baseline="-25000">
                  <a:latin typeface="Arial" panose="020B0604020202020204" pitchFamily="34" charset="0"/>
                </a:rPr>
                <a:t>2</a:t>
              </a:r>
              <a:r>
                <a:rPr lang="en-US" altLang="en-US" sz="1800" b="1">
                  <a:latin typeface="Arial" panose="020B0604020202020204" pitchFamily="34" charset="0"/>
                </a:rPr>
                <a:t>)  77%</a:t>
              </a:r>
            </a:p>
          </p:txBody>
        </p:sp>
        <p:sp>
          <p:nvSpPr>
            <p:cNvPr id="5135" name="Text Box 14"/>
            <p:cNvSpPr txBox="1">
              <a:spLocks noChangeArrowheads="1"/>
            </p:cNvSpPr>
            <p:nvPr/>
          </p:nvSpPr>
          <p:spPr bwMode="auto">
            <a:xfrm>
              <a:off x="9753600" y="4283710"/>
              <a:ext cx="838200" cy="7386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b="1">
                  <a:latin typeface="Arial" panose="020B0604020202020204" pitchFamily="34" charset="0"/>
                </a:rPr>
                <a:t>HFCs, PFCs, SF</a:t>
              </a:r>
              <a:r>
                <a:rPr lang="en-US" altLang="en-US" sz="1400" b="1" baseline="-25000">
                  <a:latin typeface="Arial" panose="020B0604020202020204" pitchFamily="34" charset="0"/>
                </a:rPr>
                <a:t>6</a:t>
              </a:r>
              <a:r>
                <a:rPr lang="en-US" altLang="en-US" sz="1400" b="1">
                  <a:latin typeface="Arial" panose="020B0604020202020204" pitchFamily="34" charset="0"/>
                </a:rPr>
                <a:t>  1%</a:t>
              </a:r>
            </a:p>
          </p:txBody>
        </p:sp>
        <p:sp>
          <p:nvSpPr>
            <p:cNvPr id="5136" name="Text Box 15"/>
            <p:cNvSpPr txBox="1">
              <a:spLocks noChangeArrowheads="1"/>
            </p:cNvSpPr>
            <p:nvPr/>
          </p:nvSpPr>
          <p:spPr bwMode="auto">
            <a:xfrm>
              <a:off x="8458200" y="5067936"/>
              <a:ext cx="1814920" cy="307777"/>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latin typeface="Arial" panose="020B0604020202020204" pitchFamily="34" charset="0"/>
                </a:rPr>
                <a:t>Methane (CH</a:t>
              </a:r>
              <a:r>
                <a:rPr lang="en-US" altLang="en-US" sz="1400" baseline="-25000">
                  <a:latin typeface="Arial" panose="020B0604020202020204" pitchFamily="34" charset="0"/>
                </a:rPr>
                <a:t>4)</a:t>
              </a:r>
              <a:r>
                <a:rPr lang="en-US" altLang="en-US" sz="1400">
                  <a:latin typeface="Arial" panose="020B0604020202020204" pitchFamily="34" charset="0"/>
                </a:rPr>
                <a:t>  14%</a:t>
              </a:r>
            </a:p>
          </p:txBody>
        </p:sp>
        <p:sp>
          <p:nvSpPr>
            <p:cNvPr id="5137" name="Text Box 16"/>
            <p:cNvSpPr txBox="1">
              <a:spLocks noChangeArrowheads="1"/>
            </p:cNvSpPr>
            <p:nvPr/>
          </p:nvSpPr>
          <p:spPr bwMode="auto">
            <a:xfrm>
              <a:off x="8229601" y="5623561"/>
              <a:ext cx="2222083" cy="30777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b="1">
                  <a:latin typeface="Arial" panose="020B0604020202020204" pitchFamily="34" charset="0"/>
                </a:rPr>
                <a:t>Nitrous Oxide (N</a:t>
              </a:r>
              <a:r>
                <a:rPr lang="en-US" altLang="en-US" sz="1400" b="1" baseline="-25000">
                  <a:latin typeface="Arial" panose="020B0604020202020204" pitchFamily="34" charset="0"/>
                </a:rPr>
                <a:t>2</a:t>
              </a:r>
              <a:r>
                <a:rPr lang="en-US" altLang="en-US" sz="1400" b="1">
                  <a:latin typeface="Arial" panose="020B0604020202020204" pitchFamily="34" charset="0"/>
                </a:rPr>
                <a:t>O)  8%</a:t>
              </a:r>
            </a:p>
          </p:txBody>
        </p:sp>
      </p:grpSp>
      <p:sp>
        <p:nvSpPr>
          <p:cNvPr id="5138" name="Text Box 17"/>
          <p:cNvSpPr txBox="1">
            <a:spLocks noChangeArrowheads="1"/>
          </p:cNvSpPr>
          <p:nvPr/>
        </p:nvSpPr>
        <p:spPr bwMode="auto">
          <a:xfrm>
            <a:off x="2133600" y="5980114"/>
            <a:ext cx="769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000" b="1">
              <a:latin typeface="Arial" panose="020B0604020202020204" pitchFamily="34" charset="0"/>
            </a:endParaRPr>
          </a:p>
        </p:txBody>
      </p:sp>
    </p:spTree>
    <p:extLst>
      <p:ext uri="{BB962C8B-B14F-4D97-AF65-F5344CB8AC3E}">
        <p14:creationId xmlns:p14="http://schemas.microsoft.com/office/powerpoint/2010/main" val="396026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Socolow_pg8"/>
          <p:cNvPicPr>
            <a:picLocks noChangeAspect="1" noChangeArrowheads="1"/>
          </p:cNvPicPr>
          <p:nvPr/>
        </p:nvPicPr>
        <p:blipFill>
          <a:blip r:embed="rId4">
            <a:extLst>
              <a:ext uri="{28A0092B-C50C-407E-A947-70E740481C1C}">
                <a14:useLocalDpi xmlns:a14="http://schemas.microsoft.com/office/drawing/2010/main" val="0"/>
              </a:ext>
            </a:extLst>
          </a:blip>
          <a:srcRect t="27083"/>
          <a:stretch>
            <a:fillRect/>
          </a:stretch>
        </p:blipFill>
        <p:spPr bwMode="auto">
          <a:xfrm>
            <a:off x="21446" y="931751"/>
            <a:ext cx="10036954" cy="52669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170" name="Slide Number Placeholder 6"/>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F091DEC-22E4-425B-9AEE-59D8A2C94E2B}" type="slidenum">
              <a:rPr lang="en-US" altLang="en-US" sz="1400"/>
              <a:pPr>
                <a:spcBef>
                  <a:spcPct val="0"/>
                </a:spcBef>
                <a:buFontTx/>
                <a:buNone/>
              </a:pPr>
              <a:t>46</a:t>
            </a:fld>
            <a:endParaRPr lang="en-US" altLang="en-US" sz="1400"/>
          </a:p>
        </p:txBody>
      </p:sp>
      <p:sp>
        <p:nvSpPr>
          <p:cNvPr id="7171" name="Rectangle 2"/>
          <p:cNvSpPr>
            <a:spLocks noGrp="1" noChangeArrowheads="1"/>
          </p:cNvSpPr>
          <p:nvPr>
            <p:ph type="title"/>
          </p:nvPr>
        </p:nvSpPr>
        <p:spPr>
          <a:xfrm>
            <a:off x="1905000" y="228600"/>
            <a:ext cx="8610600" cy="1485900"/>
          </a:xfrm>
        </p:spPr>
        <p:txBody>
          <a:bodyPr>
            <a:normAutofit/>
          </a:bodyPr>
          <a:lstStyle/>
          <a:p>
            <a:r>
              <a:rPr lang="en-US" altLang="en-US" sz="3200">
                <a:solidFill>
                  <a:srgbClr val="669900"/>
                </a:solidFill>
              </a:rPr>
              <a:t>How much can forest carbon projects help mitigate climate change and reach stabilization goals?</a:t>
            </a:r>
            <a:br>
              <a:rPr lang="en-US" altLang="en-US" sz="3200">
                <a:solidFill>
                  <a:srgbClr val="669900"/>
                </a:solidFill>
              </a:rPr>
            </a:br>
            <a:endParaRPr lang="en-US" altLang="en-US" sz="3200">
              <a:solidFill>
                <a:srgbClr val="669900"/>
              </a:solidFill>
            </a:endParaRPr>
          </a:p>
        </p:txBody>
      </p:sp>
      <p:sp>
        <p:nvSpPr>
          <p:cNvPr id="7173" name="Rectangle 5"/>
          <p:cNvSpPr>
            <a:spLocks noChangeArrowheads="1"/>
          </p:cNvSpPr>
          <p:nvPr/>
        </p:nvSpPr>
        <p:spPr bwMode="auto">
          <a:xfrm>
            <a:off x="6667501" y="1838325"/>
            <a:ext cx="3732213" cy="1257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r>
              <a:rPr lang="en-US" altLang="en-US" sz="2400" dirty="0">
                <a:cs typeface="Times New Roman" panose="02020603050405020304" pitchFamily="18" charset="0"/>
              </a:rPr>
              <a:t>Goal is to prevent accumulated emissions from trajectory by 400 billion </a:t>
            </a:r>
            <a:r>
              <a:rPr lang="en-US" altLang="en-US" sz="2400" dirty="0" err="1">
                <a:cs typeface="Times New Roman" panose="02020603050405020304" pitchFamily="18" charset="0"/>
              </a:rPr>
              <a:t>tC</a:t>
            </a:r>
            <a:r>
              <a:rPr lang="en-US" altLang="en-US" sz="2400" dirty="0">
                <a:cs typeface="Times New Roman" panose="02020603050405020304" pitchFamily="18" charset="0"/>
              </a:rPr>
              <a:t> by 2050.</a:t>
            </a:r>
            <a:endParaRPr lang="en-US" altLang="en-US" sz="2800" dirty="0">
              <a:cs typeface="Times New Roman" panose="02020603050405020304" pitchFamily="18" charset="0"/>
            </a:endParaRPr>
          </a:p>
        </p:txBody>
      </p:sp>
      <p:graphicFrame>
        <p:nvGraphicFramePr>
          <p:cNvPr id="1303559" name="Object 7"/>
          <p:cNvGraphicFramePr>
            <a:graphicFrameLocks noGrp="1" noChangeAspect="1"/>
          </p:cNvGraphicFramePr>
          <p:nvPr>
            <p:ph type="chart" sz="half" idx="2"/>
            <p:extLst/>
          </p:nvPr>
        </p:nvGraphicFramePr>
        <p:xfrm>
          <a:off x="7168418" y="4302641"/>
          <a:ext cx="3046413" cy="3290888"/>
        </p:xfrm>
        <a:graphic>
          <a:graphicData uri="http://schemas.openxmlformats.org/presentationml/2006/ole">
            <mc:AlternateContent xmlns:mc="http://schemas.openxmlformats.org/markup-compatibility/2006">
              <mc:Choice xmlns:v="urn:schemas-microsoft-com:vml" Requires="v">
                <p:oleObj spid="_x0000_s1033" name="Chart" r:id="rId5" imgW="5714852" imgH="6172200" progId="MSGraph.Chart.8">
                  <p:embed followColorScheme="full"/>
                </p:oleObj>
              </mc:Choice>
              <mc:Fallback>
                <p:oleObj name="Chart" r:id="rId5" imgW="5714852" imgH="6172200" progId="MSGraph.Chart.8">
                  <p:embed followColorScheme="full"/>
                  <p:pic>
                    <p:nvPicPr>
                      <p:cNvPr id="1303559" name="Object 7"/>
                      <p:cNvPicPr>
                        <a:picLocks noGrp="1" noChangeAspect="1" noChangeArrowheads="1"/>
                      </p:cNvPicPr>
                      <p:nvPr/>
                    </p:nvPicPr>
                    <p:blipFill>
                      <a:blip r:embed="rId6"/>
                      <a:srcRect/>
                      <a:stretch>
                        <a:fillRect/>
                      </a:stretch>
                    </p:blipFill>
                    <p:spPr bwMode="auto">
                      <a:xfrm>
                        <a:off x="7168418" y="4302641"/>
                        <a:ext cx="3046413" cy="329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03560" name="Text Box 8"/>
          <p:cNvSpPr txBox="1">
            <a:spLocks noChangeArrowheads="1"/>
          </p:cNvSpPr>
          <p:nvPr/>
        </p:nvSpPr>
        <p:spPr bwMode="auto">
          <a:xfrm>
            <a:off x="7010400" y="3505200"/>
            <a:ext cx="3048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en-US" dirty="0">
                <a:latin typeface="+mn-lt"/>
              </a:rPr>
              <a:t>100 billion tons could come from land-based carbon offsets.</a:t>
            </a:r>
          </a:p>
        </p:txBody>
      </p:sp>
      <p:sp>
        <p:nvSpPr>
          <p:cNvPr id="2" name="Rectangle 1"/>
          <p:cNvSpPr/>
          <p:nvPr/>
        </p:nvSpPr>
        <p:spPr>
          <a:xfrm>
            <a:off x="6110973" y="3095625"/>
            <a:ext cx="625642" cy="112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561" name="Line 9"/>
          <p:cNvSpPr>
            <a:spLocks noChangeShapeType="1"/>
          </p:cNvSpPr>
          <p:nvPr/>
        </p:nvSpPr>
        <p:spPr bwMode="auto">
          <a:xfrm>
            <a:off x="5765534" y="3219450"/>
            <a:ext cx="1617044" cy="17938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1870727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5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35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03559" grpId="0"/>
      <p:bldP spid="13035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D555-D23B-48A4-99A5-AB3E4F63F1BA}"/>
              </a:ext>
            </a:extLst>
          </p:cNvPr>
          <p:cNvSpPr>
            <a:spLocks noGrp="1"/>
          </p:cNvSpPr>
          <p:nvPr>
            <p:ph type="title"/>
          </p:nvPr>
        </p:nvSpPr>
        <p:spPr>
          <a:xfrm>
            <a:off x="838200" y="365125"/>
            <a:ext cx="10515600" cy="637765"/>
          </a:xfrm>
        </p:spPr>
        <p:txBody>
          <a:bodyPr>
            <a:normAutofit fontScale="90000"/>
          </a:bodyPr>
          <a:lstStyle/>
          <a:p>
            <a:r>
              <a:rPr lang="en-US" dirty="0"/>
              <a:t>Discussion Questions</a:t>
            </a:r>
          </a:p>
        </p:txBody>
      </p:sp>
      <p:sp>
        <p:nvSpPr>
          <p:cNvPr id="3" name="Content Placeholder 2">
            <a:extLst>
              <a:ext uri="{FF2B5EF4-FFF2-40B4-BE49-F238E27FC236}">
                <a16:creationId xmlns:a16="http://schemas.microsoft.com/office/drawing/2014/main" id="{B3AE848E-7B38-46AD-B0C7-3C8BA71E07B8}"/>
              </a:ext>
            </a:extLst>
          </p:cNvPr>
          <p:cNvSpPr>
            <a:spLocks noGrp="1"/>
          </p:cNvSpPr>
          <p:nvPr>
            <p:ph idx="1"/>
          </p:nvPr>
        </p:nvSpPr>
        <p:spPr>
          <a:xfrm>
            <a:off x="0" y="1002890"/>
            <a:ext cx="12192000" cy="5855110"/>
          </a:xfrm>
        </p:spPr>
        <p:txBody>
          <a:bodyPr>
            <a:normAutofit lnSpcReduction="10000"/>
          </a:bodyPr>
          <a:lstStyle/>
          <a:p>
            <a:pPr marL="514350" indent="-514350">
              <a:buFont typeface="+mj-lt"/>
              <a:buAutoNum type="arabicPeriod"/>
            </a:pPr>
            <a:r>
              <a:rPr lang="en-US" dirty="0"/>
              <a:t>Who caused climate change, how, and why?</a:t>
            </a:r>
          </a:p>
          <a:p>
            <a:pPr marL="514350" indent="-514350">
              <a:buFont typeface="+mj-lt"/>
              <a:buAutoNum type="arabicPeriod"/>
            </a:pPr>
            <a:r>
              <a:rPr lang="en-US" dirty="0"/>
              <a:t>Should the role of wealthy industrialized countries differ from the role of other countries in reducing greenhouse gas emissions?</a:t>
            </a:r>
          </a:p>
          <a:p>
            <a:pPr marL="514350" indent="-514350">
              <a:buFont typeface="+mj-lt"/>
              <a:buAutoNum type="arabicPeriod"/>
            </a:pPr>
            <a:r>
              <a:rPr lang="en-US" dirty="0"/>
              <a:t>Why are tropical countries destroying their forests?</a:t>
            </a:r>
          </a:p>
          <a:p>
            <a:pPr marL="514350" indent="-514350">
              <a:buFont typeface="+mj-lt"/>
              <a:buAutoNum type="arabicPeriod"/>
            </a:pPr>
            <a:r>
              <a:rPr lang="en-US" dirty="0"/>
              <a:t>What would be a sufficient incentive for tropical countries to reduce deforestation?</a:t>
            </a:r>
          </a:p>
          <a:p>
            <a:pPr marL="514350" indent="-514350">
              <a:buFont typeface="+mj-lt"/>
              <a:buAutoNum type="arabicPeriod"/>
            </a:pPr>
            <a:r>
              <a:rPr lang="en-US" dirty="0"/>
              <a:t>Who should pay for the incentive?</a:t>
            </a:r>
          </a:p>
          <a:p>
            <a:pPr marL="514350" indent="-514350">
              <a:buFont typeface="+mj-lt"/>
              <a:buAutoNum type="arabicPeriod"/>
            </a:pPr>
            <a:r>
              <a:rPr lang="en-US" dirty="0"/>
              <a:t>Do those who should pay have the necessary resources and incentives to pay?</a:t>
            </a:r>
          </a:p>
          <a:p>
            <a:pPr marL="514350" indent="-514350">
              <a:buFont typeface="+mj-lt"/>
              <a:buAutoNum type="arabicPeriod"/>
            </a:pPr>
            <a:r>
              <a:rPr lang="en-US" dirty="0"/>
              <a:t>How can we motivate those people to pay?</a:t>
            </a:r>
          </a:p>
          <a:p>
            <a:pPr marL="514350" indent="-514350">
              <a:buFont typeface="+mj-lt"/>
              <a:buAutoNum type="arabicPeriod"/>
            </a:pPr>
            <a:r>
              <a:rPr lang="en-US" dirty="0"/>
              <a:t>Who should get paid to change their behaviors?</a:t>
            </a:r>
          </a:p>
          <a:p>
            <a:pPr marL="514350" indent="-514350">
              <a:buFont typeface="+mj-lt"/>
              <a:buAutoNum type="arabicPeriod"/>
            </a:pPr>
            <a:r>
              <a:rPr lang="en-US" dirty="0"/>
              <a:t>The people who stop deforestation will do what instead?</a:t>
            </a:r>
          </a:p>
          <a:p>
            <a:pPr marL="514350" indent="-514350">
              <a:buFont typeface="+mj-lt"/>
              <a:buAutoNum type="arabicPeriod"/>
            </a:pPr>
            <a:r>
              <a:rPr lang="en-US" dirty="0"/>
              <a:t>The project proposers will do what with a carbon credit?</a:t>
            </a:r>
          </a:p>
          <a:p>
            <a:pPr marL="514350" indent="-514350">
              <a:buFont typeface="+mj-lt"/>
              <a:buAutoNum type="arabicPeriod"/>
            </a:pPr>
            <a:r>
              <a:rPr lang="en-US" dirty="0"/>
              <a:t>Who should be responsible that the system works in a legitimate effective way?</a:t>
            </a:r>
          </a:p>
        </p:txBody>
      </p:sp>
      <p:sp>
        <p:nvSpPr>
          <p:cNvPr id="4" name="Slide Number Placeholder 3">
            <a:extLst>
              <a:ext uri="{FF2B5EF4-FFF2-40B4-BE49-F238E27FC236}">
                <a16:creationId xmlns:a16="http://schemas.microsoft.com/office/drawing/2014/main" id="{6B8D544C-5231-4309-9B4F-7EB32772F8FD}"/>
              </a:ext>
            </a:extLst>
          </p:cNvPr>
          <p:cNvSpPr>
            <a:spLocks noGrp="1"/>
          </p:cNvSpPr>
          <p:nvPr>
            <p:ph type="sldNum" sz="quarter" idx="12"/>
          </p:nvPr>
        </p:nvSpPr>
        <p:spPr/>
        <p:txBody>
          <a:bodyPr/>
          <a:lstStyle/>
          <a:p>
            <a:fld id="{D47C6A6E-F6BB-4697-B856-8A66036D8304}" type="slidenum">
              <a:rPr lang="en-US" smtClean="0"/>
              <a:t>47</a:t>
            </a:fld>
            <a:endParaRPr lang="en-US"/>
          </a:p>
        </p:txBody>
      </p:sp>
    </p:spTree>
    <p:extLst>
      <p:ext uri="{BB962C8B-B14F-4D97-AF65-F5344CB8AC3E}">
        <p14:creationId xmlns:p14="http://schemas.microsoft.com/office/powerpoint/2010/main" val="3141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4199-2E36-4C21-A6CF-01481C54C50E}"/>
              </a:ext>
            </a:extLst>
          </p:cNvPr>
          <p:cNvSpPr>
            <a:spLocks noGrp="1"/>
          </p:cNvSpPr>
          <p:nvPr>
            <p:ph type="title"/>
          </p:nvPr>
        </p:nvSpPr>
        <p:spPr>
          <a:xfrm>
            <a:off x="0" y="136525"/>
            <a:ext cx="12192000" cy="1761101"/>
          </a:xfrm>
        </p:spPr>
        <p:txBody>
          <a:bodyPr>
            <a:normAutofit fontScale="90000"/>
          </a:bodyPr>
          <a:lstStyle/>
          <a:p>
            <a:r>
              <a:rPr lang="en-US" dirty="0"/>
              <a:t>Lara Jordan and Apple Gould-Schultz are 5</a:t>
            </a:r>
            <a:r>
              <a:rPr lang="en-US" baseline="30000" dirty="0"/>
              <a:t>th</a:t>
            </a:r>
            <a:r>
              <a:rPr lang="en-US" dirty="0"/>
              <a:t> year Masters GIS students and this semester’s assistants at the GIS Help Desk. Lara Jordan took this course in fall 2020.</a:t>
            </a:r>
          </a:p>
        </p:txBody>
      </p:sp>
      <p:pic>
        <p:nvPicPr>
          <p:cNvPr id="6" name="Content Placeholder 5">
            <a:extLst>
              <a:ext uri="{FF2B5EF4-FFF2-40B4-BE49-F238E27FC236}">
                <a16:creationId xmlns:a16="http://schemas.microsoft.com/office/drawing/2014/main" id="{FA90B721-6487-452D-A007-01457AA6A5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4" y="1825624"/>
            <a:ext cx="6709833" cy="5032375"/>
          </a:xfrm>
        </p:spPr>
      </p:pic>
      <p:sp>
        <p:nvSpPr>
          <p:cNvPr id="4" name="Slide Number Placeholder 3">
            <a:extLst>
              <a:ext uri="{FF2B5EF4-FFF2-40B4-BE49-F238E27FC236}">
                <a16:creationId xmlns:a16="http://schemas.microsoft.com/office/drawing/2014/main" id="{D25D43F1-298B-44C5-8F59-24E03638BFD7}"/>
              </a:ext>
            </a:extLst>
          </p:cNvPr>
          <p:cNvSpPr>
            <a:spLocks noGrp="1"/>
          </p:cNvSpPr>
          <p:nvPr>
            <p:ph type="sldNum" sz="quarter" idx="12"/>
          </p:nvPr>
        </p:nvSpPr>
        <p:spPr/>
        <p:txBody>
          <a:bodyPr/>
          <a:lstStyle/>
          <a:p>
            <a:fld id="{D47C6A6E-F6BB-4697-B856-8A66036D8304}" type="slidenum">
              <a:rPr lang="en-US" smtClean="0"/>
              <a:t>5</a:t>
            </a:fld>
            <a:endParaRPr lang="en-US"/>
          </a:p>
        </p:txBody>
      </p:sp>
      <p:pic>
        <p:nvPicPr>
          <p:cNvPr id="7" name="Picture 6">
            <a:extLst>
              <a:ext uri="{FF2B5EF4-FFF2-40B4-BE49-F238E27FC236}">
                <a16:creationId xmlns:a16="http://schemas.microsoft.com/office/drawing/2014/main" id="{3E428A08-F114-4ED9-BCA9-08C800A5E1E5}"/>
              </a:ext>
            </a:extLst>
          </p:cNvPr>
          <p:cNvPicPr>
            <a:picLocks noChangeAspect="1"/>
          </p:cNvPicPr>
          <p:nvPr/>
        </p:nvPicPr>
        <p:blipFill rotWithShape="1">
          <a:blip r:embed="rId3">
            <a:extLst>
              <a:ext uri="{28A0092B-C50C-407E-A947-70E740481C1C}">
                <a14:useLocalDpi xmlns:a14="http://schemas.microsoft.com/office/drawing/2010/main" val="0"/>
              </a:ext>
            </a:extLst>
          </a:blip>
          <a:srcRect b="9360"/>
          <a:stretch/>
        </p:blipFill>
        <p:spPr>
          <a:xfrm>
            <a:off x="9656179" y="2723078"/>
            <a:ext cx="2187899" cy="2996056"/>
          </a:xfrm>
          <a:prstGeom prst="rect">
            <a:avLst/>
          </a:prstGeom>
        </p:spPr>
      </p:pic>
      <p:pic>
        <p:nvPicPr>
          <p:cNvPr id="9" name="Picture 8">
            <a:extLst>
              <a:ext uri="{FF2B5EF4-FFF2-40B4-BE49-F238E27FC236}">
                <a16:creationId xmlns:a16="http://schemas.microsoft.com/office/drawing/2014/main" id="{6ADC2617-E0AC-42B5-BDF8-D57D5C7348BD}"/>
              </a:ext>
            </a:extLst>
          </p:cNvPr>
          <p:cNvPicPr>
            <a:picLocks noChangeAspect="1"/>
          </p:cNvPicPr>
          <p:nvPr/>
        </p:nvPicPr>
        <p:blipFill rotWithShape="1">
          <a:blip r:embed="rId4">
            <a:extLst>
              <a:ext uri="{28A0092B-C50C-407E-A947-70E740481C1C}">
                <a14:useLocalDpi xmlns:a14="http://schemas.microsoft.com/office/drawing/2010/main" val="0"/>
              </a:ext>
            </a:extLst>
          </a:blip>
          <a:srcRect l="27486" t="12387" r="35470"/>
          <a:stretch/>
        </p:blipFill>
        <p:spPr>
          <a:xfrm>
            <a:off x="6892415" y="2723077"/>
            <a:ext cx="2250685" cy="2996056"/>
          </a:xfrm>
          <a:prstGeom prst="rect">
            <a:avLst/>
          </a:prstGeom>
        </p:spPr>
      </p:pic>
      <p:sp>
        <p:nvSpPr>
          <p:cNvPr id="10" name="TextBox 9">
            <a:extLst>
              <a:ext uri="{FF2B5EF4-FFF2-40B4-BE49-F238E27FC236}">
                <a16:creationId xmlns:a16="http://schemas.microsoft.com/office/drawing/2014/main" id="{E5A9FCFE-6E5A-493F-8859-6CE3E526FFFA}"/>
              </a:ext>
            </a:extLst>
          </p:cNvPr>
          <p:cNvSpPr txBox="1"/>
          <p:nvPr/>
        </p:nvSpPr>
        <p:spPr>
          <a:xfrm>
            <a:off x="6941573" y="5742039"/>
            <a:ext cx="5089318" cy="707886"/>
          </a:xfrm>
          <a:prstGeom prst="rect">
            <a:avLst/>
          </a:prstGeom>
          <a:noFill/>
        </p:spPr>
        <p:txBody>
          <a:bodyPr wrap="square" rtlCol="0">
            <a:spAutoFit/>
          </a:bodyPr>
          <a:lstStyle/>
          <a:p>
            <a:r>
              <a:rPr lang="en-US" sz="2000" dirty="0"/>
              <a:t>Lara Jordan		Apple Gould-Shultz</a:t>
            </a:r>
          </a:p>
          <a:p>
            <a:r>
              <a:rPr lang="en-US" sz="2000" dirty="0">
                <a:hlinkClick r:id="rId5"/>
              </a:rPr>
              <a:t>Founder of SQUIDINK</a:t>
            </a:r>
            <a:endParaRPr lang="en-US" sz="2000" dirty="0"/>
          </a:p>
        </p:txBody>
      </p:sp>
    </p:spTree>
    <p:extLst>
      <p:ext uri="{BB962C8B-B14F-4D97-AF65-F5344CB8AC3E}">
        <p14:creationId xmlns:p14="http://schemas.microsoft.com/office/powerpoint/2010/main" val="211223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Attendance and Random calling</a:t>
            </a:r>
          </a:p>
        </p:txBody>
      </p:sp>
      <p:sp>
        <p:nvSpPr>
          <p:cNvPr id="3" name="Content Placeholder 2"/>
          <p:cNvSpPr>
            <a:spLocks noGrp="1"/>
          </p:cNvSpPr>
          <p:nvPr>
            <p:ph idx="1"/>
          </p:nvPr>
        </p:nvSpPr>
        <p:spPr>
          <a:xfrm>
            <a:off x="0" y="1289784"/>
            <a:ext cx="12191999" cy="5568215"/>
          </a:xfrm>
        </p:spPr>
        <p:txBody>
          <a:bodyPr>
            <a:normAutofit fontScale="85000" lnSpcReduction="20000"/>
          </a:bodyPr>
          <a:lstStyle/>
          <a:p>
            <a:pPr marL="0" indent="0">
              <a:buNone/>
            </a:pPr>
            <a:r>
              <a:rPr lang="en-US" dirty="0"/>
              <a:t>Attendance</a:t>
            </a:r>
          </a:p>
          <a:p>
            <a:pPr marL="457200" lvl="1" indent="0">
              <a:buNone/>
            </a:pPr>
            <a:r>
              <a:rPr lang="en-US" dirty="0"/>
              <a:t>You must attend every class on time and in person. Classes are neither recorded nor offered online.</a:t>
            </a:r>
          </a:p>
          <a:p>
            <a:pPr marL="457200" lvl="1" indent="0">
              <a:buNone/>
            </a:pPr>
            <a:r>
              <a:rPr lang="en-US" dirty="0"/>
              <a:t>If you cannot attend, then you must send a message to the assistants and the professor before the class to explain your absence.</a:t>
            </a:r>
          </a:p>
          <a:p>
            <a:pPr marL="0" indent="0">
              <a:buNone/>
            </a:pPr>
            <a:r>
              <a:rPr lang="en-US" dirty="0"/>
              <a:t>Random calling</a:t>
            </a:r>
          </a:p>
          <a:p>
            <a:pPr marL="457200" lvl="1" indent="0">
              <a:buNone/>
            </a:pPr>
            <a:r>
              <a:rPr lang="en-US" dirty="0"/>
              <a:t>The professor will call on students according to a randomized list because the professor wants:</a:t>
            </a:r>
          </a:p>
          <a:p>
            <a:pPr marL="914400" lvl="1" indent="-457200">
              <a:buFont typeface="+mj-lt"/>
              <a:buAutoNum type="arabicPeriod"/>
            </a:pPr>
            <a:r>
              <a:rPr lang="en-US" dirty="0"/>
              <a:t>To learn your names</a:t>
            </a:r>
          </a:p>
          <a:p>
            <a:pPr marL="914400" lvl="1" indent="-457200">
              <a:buFont typeface="+mj-lt"/>
              <a:buAutoNum type="arabicPeriod"/>
            </a:pPr>
            <a:r>
              <a:rPr lang="en-US" dirty="0"/>
              <a:t>To understand what you are thinking</a:t>
            </a:r>
          </a:p>
          <a:p>
            <a:pPr marL="914400" lvl="1" indent="-457200">
              <a:buFont typeface="+mj-lt"/>
              <a:buAutoNum type="arabicPeriod"/>
            </a:pPr>
            <a:r>
              <a:rPr lang="en-US" dirty="0"/>
              <a:t>To regulate the speed at which the professor covers material</a:t>
            </a:r>
          </a:p>
          <a:p>
            <a:pPr marL="914400" lvl="1" indent="-457200">
              <a:buFont typeface="+mj-lt"/>
              <a:buAutoNum type="arabicPeriod"/>
            </a:pPr>
            <a:r>
              <a:rPr lang="en-US" dirty="0"/>
              <a:t>To assure the professor treats all students equally </a:t>
            </a:r>
          </a:p>
          <a:p>
            <a:pPr marL="914400" lvl="1" indent="-457200">
              <a:buFont typeface="+mj-lt"/>
              <a:buAutoNum type="arabicPeriod"/>
            </a:pPr>
            <a:r>
              <a:rPr lang="en-US" dirty="0"/>
              <a:t>To keep you on your toes</a:t>
            </a:r>
          </a:p>
          <a:p>
            <a:pPr marL="914400" lvl="1" indent="-457200">
              <a:buFont typeface="+mj-lt"/>
              <a:buAutoNum type="arabicPeriod"/>
            </a:pPr>
            <a:r>
              <a:rPr lang="en-US" dirty="0"/>
              <a:t>To put you on the spot so you get used to it before other people put you on the spot</a:t>
            </a:r>
          </a:p>
          <a:p>
            <a:pPr marL="914400" lvl="1" indent="-457200">
              <a:buFont typeface="+mj-lt"/>
              <a:buAutoNum type="arabicPeriod"/>
            </a:pPr>
            <a:r>
              <a:rPr lang="en-US" dirty="0"/>
              <a:t>To give you the opportunity </a:t>
            </a:r>
          </a:p>
          <a:p>
            <a:pPr marL="1371600" lvl="2" indent="-457200">
              <a:buFont typeface="+mj-lt"/>
              <a:buAutoNum type="alphaLcParenR"/>
            </a:pPr>
            <a:r>
              <a:rPr lang="en-US" dirty="0"/>
              <a:t>to answer, </a:t>
            </a:r>
          </a:p>
          <a:p>
            <a:pPr marL="1371600" lvl="2" indent="-457200">
              <a:buFont typeface="+mj-lt"/>
              <a:buAutoNum type="alphaLcParenR"/>
            </a:pPr>
            <a:r>
              <a:rPr lang="en-US" dirty="0"/>
              <a:t>to ask for clarification,</a:t>
            </a:r>
          </a:p>
          <a:p>
            <a:pPr marL="1371600" lvl="2" indent="-457200">
              <a:buFont typeface="+mj-lt"/>
              <a:buAutoNum type="alphaLcParenR"/>
            </a:pPr>
            <a:r>
              <a:rPr lang="en-US" dirty="0"/>
              <a:t>to guess, but then the professor is likely to ask you why,</a:t>
            </a:r>
          </a:p>
          <a:p>
            <a:pPr marL="1371600" lvl="2" indent="-457200">
              <a:buFont typeface="+mj-lt"/>
              <a:buAutoNum type="alphaLcParenR"/>
            </a:pPr>
            <a:r>
              <a:rPr lang="en-US" dirty="0"/>
              <a:t>to decline to answer thus to pass to the next person on the list, </a:t>
            </a:r>
          </a:p>
          <a:p>
            <a:pPr marL="1371600" lvl="2" indent="-457200">
              <a:buFont typeface="+mj-lt"/>
              <a:buAutoNum type="alphaLcParenR"/>
            </a:pPr>
            <a:r>
              <a:rPr lang="en-US" dirty="0"/>
              <a:t>to call on another student for a lifeline, or </a:t>
            </a:r>
          </a:p>
          <a:p>
            <a:pPr marL="1371600" lvl="2" indent="-457200">
              <a:buFont typeface="+mj-lt"/>
              <a:buAutoNum type="alphaLcParenR"/>
            </a:pPr>
            <a:r>
              <a:rPr lang="en-US" dirty="0"/>
              <a:t>to inform the professor that you are lost.</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4009903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Colorblindness</a:t>
            </a:r>
          </a:p>
        </p:txBody>
      </p:sp>
      <p:sp>
        <p:nvSpPr>
          <p:cNvPr id="3" name="Content Placeholder 2"/>
          <p:cNvSpPr>
            <a:spLocks noGrp="1"/>
          </p:cNvSpPr>
          <p:nvPr>
            <p:ph idx="1"/>
          </p:nvPr>
        </p:nvSpPr>
        <p:spPr>
          <a:xfrm>
            <a:off x="0" y="1825625"/>
            <a:ext cx="12191999" cy="4351338"/>
          </a:xfrm>
        </p:spPr>
        <p:txBody>
          <a:bodyPr>
            <a:normAutofit/>
          </a:bodyPr>
          <a:lstStyle/>
          <a:p>
            <a:pPr marL="0" indent="0">
              <a:buNone/>
            </a:pPr>
            <a:r>
              <a:rPr lang="en-US" dirty="0"/>
              <a:t>Approximately 4% of people have some form of color blindness. The percentage varies depending on depending on ancestry and gender, with males having rates 16 times higher than females. If you are such a person, then please inform the instructor and the assistants, who will then strive to clarify the important colors in the maps during class. See </a:t>
            </a:r>
            <a:r>
              <a:rPr lang="en-US" u="sng" dirty="0">
                <a:hlinkClick r:id="rId2"/>
              </a:rPr>
              <a:t>http://www.colourblindawareness.org/</a:t>
            </a:r>
            <a:r>
              <a:rPr lang="en-US" dirty="0"/>
              <a:t> </a:t>
            </a:r>
          </a:p>
          <a:p>
            <a:pPr marL="0" indent="0">
              <a:buNone/>
            </a:pPr>
            <a:r>
              <a:rPr lang="en-US" dirty="0"/>
              <a:t>You must consider this when you select the color palettes for your maps.  </a:t>
            </a:r>
          </a:p>
          <a:p>
            <a:pPr marL="0" indent="0">
              <a:buNone/>
            </a:pPr>
            <a:r>
              <a:rPr lang="en-US" dirty="0"/>
              <a:t>There is more than 50% probability that at least one person is color blind in an audience of more than 17 people. </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18324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3600" dirty="0"/>
              <a:t>The most common difficulty is to distinguish red from green</a:t>
            </a:r>
          </a:p>
        </p:txBody>
      </p:sp>
      <p:pic>
        <p:nvPicPr>
          <p:cNvPr id="6" name="Content Placeholder 5"/>
          <p:cNvPicPr>
            <a:picLocks noGrp="1" noChangeAspect="1"/>
          </p:cNvPicPr>
          <p:nvPr>
            <p:ph idx="1"/>
          </p:nvPr>
        </p:nvPicPr>
        <p:blipFill rotWithShape="1">
          <a:blip r:embed="rId2"/>
          <a:srcRect l="25439" t="20387" r="8103" b="35717"/>
          <a:stretch/>
        </p:blipFill>
        <p:spPr>
          <a:xfrm>
            <a:off x="-42475" y="1651983"/>
            <a:ext cx="12234475" cy="454561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352458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0" y="1328286"/>
            <a:ext cx="12192000" cy="5393189"/>
          </a:xfrm>
        </p:spPr>
        <p:txBody>
          <a:bodyPr>
            <a:normAutofit/>
          </a:bodyPr>
          <a:lstStyle/>
          <a:p>
            <a:pPr marL="0" indent="0">
              <a:buNone/>
            </a:pPr>
            <a:r>
              <a:rPr lang="en-US" dirty="0"/>
              <a:t>Official Prerequisite is Intro to GIS, listed as GEOG190 or IDCE310.</a:t>
            </a:r>
          </a:p>
          <a:p>
            <a:pPr marL="0" indent="0">
              <a:buNone/>
            </a:pPr>
            <a:r>
              <a:rPr lang="en-US" dirty="0"/>
              <a:t>Practical prerequisite is high school level mathematics and basic knowledge of </a:t>
            </a:r>
            <a:r>
              <a:rPr lang="en-US" dirty="0" err="1"/>
              <a:t>TerrSet</a:t>
            </a:r>
            <a:r>
              <a:rPr lang="en-US" dirty="0"/>
              <a:t>. Familiarity with raster GIS is essential.</a:t>
            </a:r>
          </a:p>
          <a:p>
            <a:pPr marL="0" indent="0">
              <a:buNone/>
            </a:pPr>
            <a:r>
              <a:rPr lang="en-US" dirty="0"/>
              <a:t>If you do not have the official prerequisite, then you might still be sufficiently prepared to do well in this course. If you take GEOG190 or IDCE310 concurrently, then you will likely be able to follow this course. If you have not taken GEOG190 or IDCE310 at Clark University, then you need electronic permission from the professor to register. To get permission, send an email message to the professor at </a:t>
            </a:r>
            <a:r>
              <a:rPr lang="en-US" dirty="0">
                <a:hlinkClick r:id="rId2"/>
              </a:rPr>
              <a:t>rpontius@clarku.edu</a:t>
            </a:r>
            <a:r>
              <a:rPr lang="en-US" dirty="0"/>
              <a:t>, which will prompt Professor Robert Pontius to give you permission to enroll at your own risk.</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537280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1646</TotalTime>
  <Words>3175</Words>
  <Application>Microsoft Office PowerPoint</Application>
  <PresentationFormat>Widescreen</PresentationFormat>
  <Paragraphs>267</Paragraphs>
  <Slides>47</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Arial</vt:lpstr>
      <vt:lpstr>Calibri</vt:lpstr>
      <vt:lpstr>Calibri Light</vt:lpstr>
      <vt:lpstr>Times New Roman</vt:lpstr>
      <vt:lpstr>Trueno</vt:lpstr>
      <vt:lpstr>Trueno Light</vt:lpstr>
      <vt:lpstr>Office Theme</vt:lpstr>
      <vt:lpstr>Chart</vt:lpstr>
      <vt:lpstr>Agenda for GEOG260/360 GIS &amp; Land Change Models</vt:lpstr>
      <vt:lpstr>Introductions</vt:lpstr>
      <vt:lpstr>Sushil Paudel</vt:lpstr>
      <vt:lpstr>Tanner Honnef</vt:lpstr>
      <vt:lpstr>Lara Jordan and Apple Gould-Schultz are 5th year Masters GIS students and this semester’s assistants at the GIS Help Desk. Lara Jordan took this course in fall 2020.</vt:lpstr>
      <vt:lpstr>Attendance and Random calling</vt:lpstr>
      <vt:lpstr>Colorblindness</vt:lpstr>
      <vt:lpstr>The most common difficulty is to distinguish red from green</vt:lpstr>
      <vt:lpstr>Prerequisites</vt:lpstr>
      <vt:lpstr>Software</vt:lpstr>
      <vt:lpstr>Your status as a Clark student entitles you to a one-year TerrSet Student Starter license at no cost</vt:lpstr>
      <vt:lpstr>TerrSet 2020</vt:lpstr>
      <vt:lpstr>TerrSet 2020</vt:lpstr>
      <vt:lpstr>TerrSet 2020</vt:lpstr>
      <vt:lpstr>Clark Labs forecasts how land use will change across the globe by 2050 https://clarknow.clarku.edu/2020/08/20/clark-labs-forecasts-how-land-use-will-change-across-the-globe-by-2050/</vt:lpstr>
      <vt:lpstr>Grading</vt:lpstr>
      <vt:lpstr>Accomplishments of previous students</vt:lpstr>
      <vt:lpstr>https://clarknow.clarku.edu/2021/05/04/geography-students-present-research-earn-awards-at-national-conference/ </vt:lpstr>
      <vt:lpstr>https://clarknow.clarku.edu/2021/05/04/geography-students-present-research-earn-awards-at-national-conference/ </vt:lpstr>
      <vt:lpstr>https://clarknow.clarku.edu/2021/05/04/geography-students-present-research-earn-awards-at-national-conference/ </vt:lpstr>
      <vt:lpstr>Use this course to win an award in a competition at the meeting of the American Association of Geographers www.aag.org Abstracts are due November 16. Abstracts for other posters are usually accepted till January. AAG meeting is 16-20 April 2024 in Hawaii.</vt:lpstr>
      <vt:lpstr>Emily Evenden and Robert Pontius published a journal article at https://www.mdpi.com/2220-9964/10/10/686 </vt:lpstr>
      <vt:lpstr>Jessica Strzempko and Robert Pontius published a journal article at https://www.mdpi.com/2073-445X/12/7/1471  </vt:lpstr>
      <vt:lpstr>Sarah Philbrick works for Boston Metro Area Planning Council</vt:lpstr>
      <vt:lpstr>Max Wright works for Conservation International https://www.conservation.org/experts-list/max-wright </vt:lpstr>
      <vt:lpstr>Join GIS jobs list</vt:lpstr>
      <vt:lpstr>Course Description</vt:lpstr>
      <vt:lpstr>Essential Question and Objectives</vt:lpstr>
      <vt:lpstr>I       Brazil’s capital.</vt:lpstr>
      <vt:lpstr>PowerPoint Presentation</vt:lpstr>
      <vt:lpstr>News from the Amazon in 2019.</vt:lpstr>
      <vt:lpstr>https://www.cnn.com/2019/08/25/americas/amazon-fire-efforts-damage/index.html</vt:lpstr>
      <vt:lpstr>https://www.cnn.com/2019/08/25/americas/amazon-fire-efforts-damage/index.html</vt:lpstr>
      <vt:lpstr>August 2020 https://www.cnn.com/2020/08/19/americas/brazil-amazon-fires-bolsonaro-intl/index.html</vt:lpstr>
      <vt:lpstr>Presidential runoff between Bolsonaro and Lula will influence the fate of the Amazon.</vt:lpstr>
      <vt:lpstr>Look at this margin of Lula’s victory!</vt:lpstr>
      <vt:lpstr>https://www.cnn.com/2022/10/30/americas/brazil-election-lula-da-silva-wins-intl/index.html </vt:lpstr>
      <vt:lpstr>This is the first page of the MapBiomas data platform. https://mapbiomas.org/en?cama_set_language=en</vt:lpstr>
      <vt:lpstr>This shows each class’ size at each time point.</vt:lpstr>
      <vt:lpstr>Tasso Azevedo is the driving force behind MapBiomas</vt:lpstr>
      <vt:lpstr>Professor Hasenack in front of the IDRISI Resource Center.</vt:lpstr>
      <vt:lpstr>Should humans reduce tropical deforestation?</vt:lpstr>
      <vt:lpstr>Tropical Forests are a coupled human-natural system</vt:lpstr>
      <vt:lpstr>Tropical Forests are a coupled human-natural system</vt:lpstr>
      <vt:lpstr>Land use change accounts for 15-20% of emissions</vt:lpstr>
      <vt:lpstr>How much can forest carbon projects help mitigate climate change and reach stabilization goals? </vt:lpstr>
      <vt:lpstr>Discussion Questions</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259</cp:revision>
  <dcterms:created xsi:type="dcterms:W3CDTF">2019-08-14T08:35:27Z</dcterms:created>
  <dcterms:modified xsi:type="dcterms:W3CDTF">2023-08-29T02:36:35Z</dcterms:modified>
</cp:coreProperties>
</file>